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9311" y="1084211"/>
            <a:ext cx="6469260" cy="2772076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IQ" sz="8000" b="1" cap="none" dirty="0">
                <a:ln/>
                <a:solidFill>
                  <a:schemeClr val="accent3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</a:t>
            </a:r>
            <a:r>
              <a:rPr lang="ar-IQ" sz="6600" b="1" cap="none" dirty="0">
                <a:ln/>
                <a:solidFill>
                  <a:schemeClr val="accent3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: </a:t>
            </a:r>
            <a:r>
              <a:rPr lang="ar-IQ" sz="5400" b="1" cap="none" dirty="0">
                <a:ln/>
                <a:solidFill>
                  <a:schemeClr val="accent3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مفهومها، تطورها، اهدافها</a:t>
            </a:r>
            <a:endParaRPr lang="en-US" sz="5400" b="1" cap="none" dirty="0">
              <a:ln/>
              <a:solidFill>
                <a:schemeClr val="accent3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480" y="5067701"/>
            <a:ext cx="4836696" cy="1099283"/>
          </a:xfrm>
        </p:spPr>
        <p:txBody>
          <a:bodyPr>
            <a:noAutofit/>
          </a:bodyPr>
          <a:lstStyle/>
          <a:p>
            <a:pPr algn="ctr"/>
            <a:r>
              <a:rPr lang="ar-IQ" sz="2400" b="1" dirty="0" smtClean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أ.م.د قحطان مجيد ياس </a:t>
            </a:r>
          </a:p>
          <a:p>
            <a:pPr algn="ctr"/>
            <a:r>
              <a:rPr lang="ar-IQ" sz="2400" b="1" dirty="0" smtClean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لجنة التنمية المستدامة </a:t>
            </a:r>
          </a:p>
          <a:p>
            <a:pPr algn="ctr"/>
            <a:r>
              <a:rPr lang="ar-IQ" sz="2400" b="1" dirty="0" smtClean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كلية الطب البيطري</a:t>
            </a:r>
            <a:endParaRPr lang="en-US" sz="2400" b="1" dirty="0"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0" y="1252727"/>
            <a:ext cx="4355316" cy="3792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51" y="2441332"/>
            <a:ext cx="1367193" cy="1414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65" y="420068"/>
            <a:ext cx="1518041" cy="132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80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22" y="1337159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404"/>
            <a:ext cx="3782728" cy="2330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2825" y="1068404"/>
            <a:ext cx="733445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ان الاعتماد على الطاقة النظيفة من المستلزمات</a:t>
            </a:r>
          </a:p>
          <a:p>
            <a:pPr algn="r" rtl="1"/>
            <a:r>
              <a:rPr lang="ar-IQ" sz="2800" b="1" dirty="0" smtClean="0"/>
              <a:t> </a:t>
            </a:r>
            <a:r>
              <a:rPr lang="ar-IQ" sz="2800" b="1" dirty="0"/>
              <a:t>الضرورية للنهوض </a:t>
            </a:r>
            <a:r>
              <a:rPr lang="ar-IQ" sz="2800" b="1" dirty="0" smtClean="0"/>
              <a:t>الاقتصادي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 </a:t>
            </a:r>
            <a:r>
              <a:rPr lang="ar-IQ" sz="2800" b="1" dirty="0" smtClean="0"/>
              <a:t>يستخدم 98.4 % من السكان الغاز </a:t>
            </a:r>
            <a:r>
              <a:rPr lang="ar-IQ" sz="2800" b="1" dirty="0"/>
              <a:t>السائل </a:t>
            </a:r>
            <a:r>
              <a:rPr lang="ar-IQ" sz="2800" b="1" dirty="0" smtClean="0"/>
              <a:t>كمصدر</a:t>
            </a:r>
          </a:p>
          <a:p>
            <a:pPr algn="r" rtl="1"/>
            <a:r>
              <a:rPr lang="ar-IQ" sz="2800" b="1" dirty="0" smtClean="0"/>
              <a:t> </a:t>
            </a:r>
            <a:r>
              <a:rPr lang="ar-IQ" sz="2800" b="1" dirty="0"/>
              <a:t>رئيس للطاقة المنزلية المستخدمة في الطهي 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تشير </a:t>
            </a:r>
            <a:r>
              <a:rPr lang="ar-IQ" sz="2800" b="1" dirty="0" smtClean="0"/>
              <a:t>مؤشرات </a:t>
            </a:r>
            <a:r>
              <a:rPr lang="ar-IQ" sz="2800" b="1" dirty="0"/>
              <a:t>الطاقة الكهربائية </a:t>
            </a:r>
            <a:r>
              <a:rPr lang="ar-IQ" sz="2800" b="1" dirty="0" smtClean="0"/>
              <a:t>في </a:t>
            </a:r>
            <a:r>
              <a:rPr lang="ar-IQ" sz="2800" b="1" dirty="0"/>
              <a:t>العراق </a:t>
            </a:r>
            <a:r>
              <a:rPr lang="ar-IQ" sz="2800" b="1" dirty="0" smtClean="0"/>
              <a:t>" </a:t>
            </a:r>
            <a:r>
              <a:rPr lang="ar-IQ" sz="2800" b="1" dirty="0"/>
              <a:t>نسبة الأسر </a:t>
            </a:r>
            <a:r>
              <a:rPr lang="ar-IQ" sz="2800" b="1" dirty="0" smtClean="0"/>
              <a:t>المتصلة بالشبكات </a:t>
            </a:r>
            <a:r>
              <a:rPr lang="ar-IQ" sz="2800" b="1" dirty="0"/>
              <a:t>العامة للكهرباء" حيث بلغت </a:t>
            </a:r>
            <a:r>
              <a:rPr lang="ar-IQ" sz="2800" b="1" dirty="0" smtClean="0"/>
              <a:t>(99.3%) </a:t>
            </a:r>
            <a:r>
              <a:rPr lang="ar-IQ" sz="2800" b="1" dirty="0" smtClean="0"/>
              <a:t>مقارنة</a:t>
            </a:r>
            <a:r>
              <a:rPr lang="ar-IQ" sz="2800" b="1" dirty="0"/>
              <a:t> </a:t>
            </a:r>
            <a:r>
              <a:rPr lang="ar-IQ" sz="2800" b="1" dirty="0" smtClean="0"/>
              <a:t>مع</a:t>
            </a:r>
            <a:r>
              <a:rPr lang="ar-IQ" sz="2800" b="1" dirty="0" smtClean="0"/>
              <a:t> </a:t>
            </a:r>
            <a:r>
              <a:rPr lang="ar-IQ" sz="2800" b="1" dirty="0" smtClean="0"/>
              <a:t>الذين يستخدمون </a:t>
            </a:r>
            <a:r>
              <a:rPr lang="ar-IQ" sz="2800" b="1" dirty="0"/>
              <a:t>المولدات الخاصة </a:t>
            </a:r>
            <a:r>
              <a:rPr lang="ar-IQ" sz="2800" b="1" dirty="0" smtClean="0"/>
              <a:t>(30.9 %). </a:t>
            </a:r>
          </a:p>
          <a:p>
            <a:pPr algn="r" rtl="1"/>
            <a:endParaRPr lang="ar-IQ" sz="2800" b="1" dirty="0" smtClean="0"/>
          </a:p>
          <a:p>
            <a:pPr algn="r" rtl="1"/>
            <a:endParaRPr lang="ar-IQ" sz="2800" b="1" dirty="0"/>
          </a:p>
          <a:p>
            <a:pPr algn="r" rtl="1"/>
            <a:endParaRPr lang="ar-IQ" sz="2800" b="1" dirty="0" smtClean="0"/>
          </a:p>
          <a:p>
            <a:pPr algn="r" rtl="1"/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val="370939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1163153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47164"/>
            <a:ext cx="4331368" cy="2845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1369" y="1010653"/>
            <a:ext cx="58906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ان توفر فرص العمل تزيد من فرصة النمو الاقتصادي للاسر بشكل </a:t>
            </a:r>
            <a:r>
              <a:rPr lang="ar-IQ" sz="2400" b="1" dirty="0" smtClean="0"/>
              <a:t>عام</a:t>
            </a:r>
          </a:p>
          <a:p>
            <a:pPr algn="r" rtl="1"/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/>
              <a:t>إتاحة الفرص للجميع للحصول على عمل منتج يدر دخلا عادلا ويحقق الأمن </a:t>
            </a:r>
            <a:r>
              <a:rPr lang="ar-IQ" sz="2400" b="1" dirty="0" smtClean="0"/>
              <a:t>والحماية </a:t>
            </a:r>
            <a:r>
              <a:rPr lang="ar-IQ" sz="2400" b="1" dirty="0"/>
              <a:t>الاجتماعية للأسر </a:t>
            </a:r>
            <a:r>
              <a:rPr lang="ar-IQ" sz="2400" b="1" dirty="0" smtClean="0"/>
              <a:t>ويكفل لها </a:t>
            </a:r>
            <a:r>
              <a:rPr lang="ar-IQ" sz="2400" b="1" dirty="0"/>
              <a:t>مستقبلا </a:t>
            </a:r>
            <a:r>
              <a:rPr lang="ar-IQ" sz="2400" b="1" dirty="0" smtClean="0"/>
              <a:t>أفضل</a:t>
            </a:r>
          </a:p>
          <a:p>
            <a:pPr algn="r" rtl="1"/>
            <a:r>
              <a:rPr lang="ar-IQ" sz="2400" b="1" dirty="0" smtClean="0"/>
              <a:t> </a:t>
            </a:r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توفر فرصة عمل للنساء </a:t>
            </a:r>
            <a:r>
              <a:rPr lang="ar-IQ" sz="2400" b="1" dirty="0"/>
              <a:t>والرجال في ظروف من الحرية والمساواة والأمن والكرامة </a:t>
            </a:r>
            <a:r>
              <a:rPr lang="ar-IQ" sz="2400" b="1" dirty="0" smtClean="0"/>
              <a:t>الإنسانية</a:t>
            </a:r>
          </a:p>
          <a:p>
            <a:pPr algn="r" rtl="1"/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يقوم العراق بنشر البيانات حول البطالة للشباب حيث:</a:t>
            </a:r>
          </a:p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ar-IQ" sz="2400" b="1" dirty="0"/>
              <a:t>بلغ إجمالي معدل بطالة الشباب </a:t>
            </a:r>
            <a:r>
              <a:rPr lang="ar-IQ" sz="2400" b="1" dirty="0" smtClean="0"/>
              <a:t>(</a:t>
            </a:r>
            <a:r>
              <a:rPr lang="ar-IQ" sz="2400" b="1" dirty="0" smtClean="0"/>
              <a:t>21.8%)</a:t>
            </a:r>
          </a:p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ar-IQ" sz="2400" b="1" dirty="0" smtClean="0"/>
              <a:t> </a:t>
            </a:r>
            <a:r>
              <a:rPr lang="ar-IQ" sz="2400" b="1" dirty="0"/>
              <a:t>كان نسبة بطالة الشابات </a:t>
            </a:r>
            <a:r>
              <a:rPr lang="ar-IQ" sz="2400" b="1" dirty="0" smtClean="0"/>
              <a:t>(43.8</a:t>
            </a:r>
            <a:r>
              <a:rPr lang="ar-IQ" sz="2400" b="1" dirty="0" smtClean="0"/>
              <a:t>%)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7227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88" y="1240856"/>
            <a:ext cx="2431181" cy="2431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287"/>
            <a:ext cx="3965608" cy="2713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5608" y="1020278"/>
            <a:ext cx="58906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ان تطور الصناعة وتشجيع الابتكار بين الافراد عاملا حاسما في النمو الاقتصادي والرفاهية للمجتمع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/>
              <a:t> إقامة بنى تحتية قادرة على الصمود، وتعزيز التصنيع المستدام، وتشجيع </a:t>
            </a:r>
            <a:r>
              <a:rPr lang="ar-IQ" sz="2800" b="1" dirty="0" smtClean="0"/>
              <a:t>الابتكار</a:t>
            </a:r>
          </a:p>
          <a:p>
            <a:pPr algn="r" rtl="1"/>
            <a:endParaRPr lang="ar-IQ" sz="28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دعم المطورين والمخترعين وتوفير الدعم الازم لهم للنهوض بالواقع الاقتصادي والتنمية المستدامة</a:t>
            </a:r>
            <a:endParaRPr lang="ar-IQ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531518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1057275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166"/>
            <a:ext cx="4235116" cy="2725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4533" y="904775"/>
            <a:ext cx="62274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/>
              <a:t>الدول الغنية وهيكلية الاقتصاد العالمي ساهمت بإنعدام المساواة في </a:t>
            </a:r>
            <a:r>
              <a:rPr lang="ar-IQ" sz="2400" b="1" dirty="0" smtClean="0"/>
              <a:t>دخل الفرد</a:t>
            </a:r>
            <a:r>
              <a:rPr lang="ar-IQ" sz="2400" b="1" dirty="0" smtClean="0"/>
              <a:t>.</a:t>
            </a:r>
          </a:p>
          <a:p>
            <a:pPr algn="r" rtl="1"/>
            <a:endParaRPr lang="ar-IQ" sz="24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ان وجود فرق بين الرجل والمرأة في قطاعات العمل له اثر كبير في عدم المساواة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endParaRPr lang="ar-IQ" sz="24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/>
              <a:t>بلغ متوسط دخل الأسر التي ترأسها امرأة </a:t>
            </a:r>
            <a:r>
              <a:rPr lang="ar-IQ" sz="2400" b="1" dirty="0" smtClean="0"/>
              <a:t>(1491.1) </a:t>
            </a:r>
            <a:r>
              <a:rPr lang="ar-IQ" sz="2400" b="1" dirty="0"/>
              <a:t>ألف </a:t>
            </a:r>
            <a:r>
              <a:rPr lang="ar-IQ" sz="2400" b="1" dirty="0" smtClean="0"/>
              <a:t>دينارعراقي </a:t>
            </a:r>
            <a:r>
              <a:rPr lang="ar-IQ" sz="2400" b="1" dirty="0"/>
              <a:t>/ شهرياً </a:t>
            </a:r>
            <a:r>
              <a:rPr lang="ar-IQ" sz="2400" b="1" dirty="0" smtClean="0"/>
              <a:t>مقارنة بمتوسط </a:t>
            </a:r>
            <a:r>
              <a:rPr lang="ar-IQ" sz="2400" b="1" dirty="0"/>
              <a:t>دخل الأسرالتي يرأسها رجل </a:t>
            </a:r>
            <a:r>
              <a:rPr lang="ar-IQ" sz="2400" b="1" dirty="0" smtClean="0"/>
              <a:t>(1611.1) </a:t>
            </a:r>
            <a:r>
              <a:rPr lang="ar-IQ" sz="2400" b="1" dirty="0"/>
              <a:t>ألف دينار عراقي / </a:t>
            </a:r>
            <a:r>
              <a:rPr lang="ar-IQ" sz="2400" b="1" dirty="0" smtClean="0"/>
              <a:t>شهريا</a:t>
            </a:r>
            <a:r>
              <a:rPr lang="ar-IQ" sz="2400" b="1" dirty="0" smtClean="0"/>
              <a:t>.</a:t>
            </a:r>
          </a:p>
          <a:p>
            <a:pPr algn="r" rtl="1"/>
            <a:endParaRPr lang="ar-IQ" sz="24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/>
              <a:t>تعزى الفجوة في </a:t>
            </a:r>
            <a:r>
              <a:rPr lang="ar-IQ" sz="2400" b="1" dirty="0" smtClean="0"/>
              <a:t>مستوى الدخل </a:t>
            </a:r>
            <a:r>
              <a:rPr lang="ar-IQ" sz="2400" b="1" dirty="0"/>
              <a:t>بينهما الى ميل النساء للعمل المنزلي بلا أجر أوالوظائف ذات المردود </a:t>
            </a:r>
            <a:r>
              <a:rPr lang="ar-IQ" sz="2400" b="1" dirty="0" smtClean="0"/>
              <a:t>الاقتصادي </a:t>
            </a:r>
            <a:r>
              <a:rPr lang="ar-IQ" sz="2400" b="1" dirty="0"/>
              <a:t>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29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48" y="1201654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7" y="1313308"/>
            <a:ext cx="4100362" cy="2806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2354" y="1020278"/>
            <a:ext cx="64104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ان بناء المدن الحضرية المستدامة توفر الكثير من الفرص لمختلف الاسر من ناحية المساواة والرفاهية الاجتماعية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بينما إكتظاظ </a:t>
            </a:r>
            <a:r>
              <a:rPr lang="ar-IQ" sz="2800" b="1" dirty="0"/>
              <a:t>المدن يفرض بيئة حضرية فقيرة مليئة بالأمراض </a:t>
            </a:r>
            <a:r>
              <a:rPr lang="ar-IQ" sz="2800" b="1" dirty="0" smtClean="0"/>
              <a:t>وإنعدام المساواة والامن المجتمعي 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التوجه الحديث في بناء المدن الذكية التي توفر مختلف الخدمات للسكان بكلف معقولة ومستدامة</a:t>
            </a:r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16247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1289033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590"/>
            <a:ext cx="4331368" cy="2724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5116" y="1097280"/>
            <a:ext cx="59676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غالبا إحتياجات </a:t>
            </a:r>
            <a:r>
              <a:rPr lang="ar-IQ" sz="2800" b="1" dirty="0"/>
              <a:t>السكان الأساسية أكثر من نسب إستهلاكهم لها ولذا </a:t>
            </a:r>
            <a:r>
              <a:rPr lang="ar-IQ" sz="2800" b="1" dirty="0" smtClean="0"/>
              <a:t>يجب </a:t>
            </a:r>
            <a:r>
              <a:rPr lang="ar-IQ" sz="2800" b="1" dirty="0"/>
              <a:t>تقليل الهدر الغذائي للفرد على </a:t>
            </a:r>
            <a:r>
              <a:rPr lang="ar-IQ" sz="2800" b="1" dirty="0" smtClean="0"/>
              <a:t>مستوى المنتج والمستهلك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 </a:t>
            </a:r>
            <a:r>
              <a:rPr lang="ar-IQ" sz="2800" b="1" dirty="0" smtClean="0"/>
              <a:t>ا</a:t>
            </a:r>
            <a:r>
              <a:rPr lang="ar-IQ" sz="2800" b="1" dirty="0" smtClean="0"/>
              <a:t>لقيام </a:t>
            </a:r>
            <a:r>
              <a:rPr lang="ar-IQ" sz="2800" b="1" dirty="0"/>
              <a:t>بعملٍ أكثر وأفضل باستخدام موارد </a:t>
            </a:r>
            <a:r>
              <a:rPr lang="ar-IQ" sz="2800" b="1" dirty="0" smtClean="0"/>
              <a:t>أقل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endParaRPr lang="ar-IQ" sz="2800" b="1" dirty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زيادة </a:t>
            </a:r>
            <a:r>
              <a:rPr lang="ar-IQ" sz="2800" b="1" dirty="0"/>
              <a:t>كفاءة الموارد وتعزيز أنماط الحياة المستدامة</a:t>
            </a:r>
            <a:endParaRPr lang="ar-IQ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513200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1115778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372"/>
            <a:ext cx="4706754" cy="292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0876" y="981777"/>
            <a:ext cx="566928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IQ" sz="2800" b="1" dirty="0"/>
              <a:t>يتسبب الإحتباس الحراري في إحداث تغييرات طويلة المدى على النظام المناخي </a:t>
            </a:r>
            <a:r>
              <a:rPr lang="ar-IQ" sz="2800" b="1" dirty="0" smtClean="0"/>
              <a:t>العالمي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هناك العديد من المبادرات والمؤتمرات وجهت </a:t>
            </a:r>
            <a:r>
              <a:rPr lang="ar-IQ" sz="2800" b="1" dirty="0" smtClean="0"/>
              <a:t>لاتخاذ </a:t>
            </a:r>
            <a:r>
              <a:rPr lang="ar-IQ" sz="2800" b="1" dirty="0"/>
              <a:t>الإجراءات اللازمة </a:t>
            </a:r>
            <a:r>
              <a:rPr lang="ar-IQ" sz="2800" b="1" dirty="0" smtClean="0"/>
              <a:t>للحد </a:t>
            </a:r>
            <a:r>
              <a:rPr lang="ar-IQ" sz="2800" b="1" dirty="0" smtClean="0"/>
              <a:t>من الاستخدام </a:t>
            </a:r>
            <a:r>
              <a:rPr lang="ar-IQ" sz="2800" b="1" dirty="0" smtClean="0"/>
              <a:t>المفرط للنفط الاحفوري المسبب لمخاطر </a:t>
            </a:r>
            <a:r>
              <a:rPr lang="ar-IQ" sz="2800" b="1" dirty="0"/>
              <a:t>التغير </a:t>
            </a:r>
            <a:r>
              <a:rPr lang="ar-IQ" sz="2800" b="1" dirty="0" smtClean="0"/>
              <a:t>المناخي</a:t>
            </a:r>
          </a:p>
          <a:p>
            <a:pPr algn="r" rtl="1"/>
            <a:r>
              <a:rPr lang="ar-IQ" sz="2800" b="1" dirty="0" smtClean="0"/>
              <a:t> </a:t>
            </a:r>
            <a:endParaRPr lang="ar-IQ" sz="2800" b="1" dirty="0" smtClean="0"/>
          </a:p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التوجه الى استخدام الطاقة النظيفة البديل الامثل لمواجهت التغير المناخي 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40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61" y="1193216"/>
            <a:ext cx="2338939" cy="2435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179"/>
            <a:ext cx="4292867" cy="30926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2867" y="1020278"/>
            <a:ext cx="58136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بسبب الصيد الجائر تعاني </a:t>
            </a:r>
            <a:r>
              <a:rPr lang="ar-IQ" sz="2400" b="1" dirty="0"/>
              <a:t>المحيطات والبحار في العالم من إنتهاكات وزعزعة </a:t>
            </a:r>
            <a:r>
              <a:rPr lang="ar-IQ" sz="2400" b="1" dirty="0" smtClean="0"/>
              <a:t>النظام الإيكولوجي </a:t>
            </a:r>
            <a:r>
              <a:rPr lang="ar-IQ" sz="2400" b="1" dirty="0" smtClean="0"/>
              <a:t>والتنوع البايلوجي.</a:t>
            </a:r>
          </a:p>
          <a:p>
            <a:pPr algn="r" rtl="1"/>
            <a:endParaRPr lang="ar-IQ" sz="24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/>
              <a:t>وبالنظر لأهمية الثروة السمكية في التنمية الاقتصادية فقد قدر إنتاج الأسماك الكلي في العراق </a:t>
            </a:r>
            <a:r>
              <a:rPr lang="ar-IQ" sz="2400" b="1" dirty="0" smtClean="0"/>
              <a:t>(46246) طن لسنة </a:t>
            </a:r>
            <a:r>
              <a:rPr lang="ar-IQ" sz="2400" b="1" dirty="0" smtClean="0"/>
              <a:t>2015  </a:t>
            </a:r>
          </a:p>
          <a:p>
            <a:pPr algn="r" rtl="1"/>
            <a:endParaRPr lang="en-US" sz="24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يوجد </a:t>
            </a:r>
            <a:r>
              <a:rPr lang="ar-IQ" sz="2400" b="1" dirty="0"/>
              <a:t>في العراق قرابة </a:t>
            </a:r>
            <a:r>
              <a:rPr lang="ar-IQ" sz="2400" b="1" dirty="0" smtClean="0"/>
              <a:t>(96) </a:t>
            </a:r>
            <a:r>
              <a:rPr lang="ar-IQ" sz="2400" b="1" dirty="0" smtClean="0"/>
              <a:t>نوعاً </a:t>
            </a:r>
            <a:r>
              <a:rPr lang="ar-IQ" sz="2400" b="1" dirty="0" smtClean="0"/>
              <a:t>من الأسماك ،نوعان </a:t>
            </a:r>
            <a:r>
              <a:rPr lang="ar-IQ" sz="2400" b="1" dirty="0"/>
              <a:t>منها مهددة </a:t>
            </a:r>
            <a:r>
              <a:rPr lang="ar-IQ" sz="2400" b="1" dirty="0" smtClean="0"/>
              <a:t>حسب </a:t>
            </a:r>
            <a:r>
              <a:rPr lang="ar-IQ" sz="2400" b="1" dirty="0"/>
              <a:t>تصنيف </a:t>
            </a:r>
            <a:r>
              <a:rPr lang="ar-IQ" sz="2400" b="1" dirty="0" smtClean="0"/>
              <a:t>  (</a:t>
            </a:r>
            <a:r>
              <a:rPr lang="en-US" sz="2400" b="1" dirty="0" smtClean="0"/>
              <a:t>IUCN</a:t>
            </a:r>
            <a:r>
              <a:rPr lang="ar-IQ" sz="2400" b="1" dirty="0" smtClean="0"/>
              <a:t>) في </a:t>
            </a:r>
            <a:r>
              <a:rPr lang="ar-IQ" sz="2400" b="1" dirty="0"/>
              <a:t>العراق أي ما </a:t>
            </a:r>
            <a:r>
              <a:rPr lang="ar-IQ" sz="2400" b="1" dirty="0" smtClean="0"/>
              <a:t>نسبته</a:t>
            </a:r>
            <a:r>
              <a:rPr lang="en-US" sz="2400" b="1" dirty="0" smtClean="0"/>
              <a:t> 2% </a:t>
            </a:r>
            <a:r>
              <a:rPr lang="ar-IQ" sz="2400" b="1" dirty="0" smtClean="0"/>
              <a:t>  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3380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006" y="1244466"/>
            <a:ext cx="2076250" cy="207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9" y="1605840"/>
            <a:ext cx="4242334" cy="2773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5373" y="904775"/>
            <a:ext cx="54382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/>
              <a:t>يشكل التدهور في مساحات الأراضي وخسارة المساحات الصالحة للزراعة منها على مستوى العالم </a:t>
            </a:r>
            <a:r>
              <a:rPr lang="ar-IQ" sz="2400" b="1" dirty="0" smtClean="0"/>
              <a:t>إحتمالية كبيرة </a:t>
            </a:r>
            <a:r>
              <a:rPr lang="ar-IQ" sz="2400" b="1" dirty="0"/>
              <a:t>للتعرض للجفاف </a:t>
            </a:r>
            <a:r>
              <a:rPr lang="ar-IQ" sz="2400" b="1" dirty="0" smtClean="0"/>
              <a:t>والتصحر.</a:t>
            </a:r>
          </a:p>
          <a:p>
            <a:pPr algn="r" rtl="1"/>
            <a:r>
              <a:rPr lang="ar-IQ" sz="2400" b="1" dirty="0" smtClean="0"/>
              <a:t> </a:t>
            </a:r>
            <a:endParaRPr lang="ar-IQ" sz="24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 في العراق الأراضي </a:t>
            </a:r>
            <a:r>
              <a:rPr lang="ar-IQ" sz="2400" b="1" dirty="0"/>
              <a:t>المستغلة </a:t>
            </a:r>
            <a:r>
              <a:rPr lang="ar-IQ" sz="2400" b="1" dirty="0" smtClean="0"/>
              <a:t>(6.9) مليون </a:t>
            </a:r>
            <a:r>
              <a:rPr lang="ar-IQ" sz="2400" b="1" dirty="0"/>
              <a:t>دونم </a:t>
            </a:r>
            <a:r>
              <a:rPr lang="ar-IQ" sz="2400" b="1" dirty="0" smtClean="0"/>
              <a:t>ومساحة </a:t>
            </a:r>
            <a:r>
              <a:rPr lang="ar-IQ" sz="2400" b="1" dirty="0"/>
              <a:t>الأراضي الصحراوية </a:t>
            </a:r>
            <a:r>
              <a:rPr lang="ar-IQ" sz="2400" b="1" dirty="0" smtClean="0"/>
              <a:t>(75.1) </a:t>
            </a:r>
            <a:r>
              <a:rPr lang="ar-IQ" sz="2400" b="1" dirty="0"/>
              <a:t>مليون دونم </a:t>
            </a:r>
            <a:endParaRPr lang="ar-IQ" sz="2400" b="1" dirty="0" smtClean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والمهددة </a:t>
            </a:r>
            <a:r>
              <a:rPr lang="ar-IQ" sz="2400" b="1" dirty="0" smtClean="0"/>
              <a:t>بالتصحر (4.1) </a:t>
            </a:r>
            <a:r>
              <a:rPr lang="ar-IQ" sz="2400" b="1" dirty="0"/>
              <a:t>مليون دونم مما يدق ناقوس الخطر البيئي الزراعي . </a:t>
            </a:r>
            <a:endParaRPr lang="ar-IQ" sz="2400" b="1" dirty="0" smtClean="0"/>
          </a:p>
          <a:p>
            <a:pPr algn="r" rtl="1"/>
            <a:endParaRPr lang="ar-IQ" sz="2400" b="1" dirty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7912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1356410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666"/>
            <a:ext cx="3955983" cy="2825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985" y="1001027"/>
            <a:ext cx="6217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IQ" sz="2800" b="1" dirty="0"/>
              <a:t>بوجود قوانين ومؤسسات فعالة </a:t>
            </a:r>
            <a:r>
              <a:rPr lang="ar-IQ" sz="2800" b="1" dirty="0" smtClean="0"/>
              <a:t>وقوية </a:t>
            </a:r>
            <a:r>
              <a:rPr lang="ar-IQ" sz="2800" b="1" dirty="0" smtClean="0"/>
              <a:t>يحقق العدالة و </a:t>
            </a:r>
            <a:r>
              <a:rPr lang="ar-IQ" sz="2800" b="1" dirty="0"/>
              <a:t>السلام بين جميع </a:t>
            </a:r>
            <a:r>
              <a:rPr lang="ar-IQ" sz="2800" b="1" dirty="0" smtClean="0"/>
              <a:t>الأفـراد</a:t>
            </a:r>
          </a:p>
          <a:p>
            <a:pPr algn="r" rtl="1"/>
            <a:r>
              <a:rPr lang="ar-IQ" sz="2800" b="1" dirty="0" smtClean="0"/>
              <a:t> </a:t>
            </a:r>
          </a:p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تعتبر سيادة القانون احدى دعائم المجتمع الامن</a:t>
            </a:r>
            <a:r>
              <a:rPr lang="ar-IQ" sz="28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325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10653"/>
            <a:ext cx="12192000" cy="4668252"/>
          </a:xfrm>
        </p:spPr>
        <p:txBody>
          <a:bodyPr/>
          <a:lstStyle/>
          <a:p>
            <a:r>
              <a:rPr lang="ar-IQ" b="1" dirty="0" smtClean="0">
                <a:solidFill>
                  <a:schemeClr val="tx1"/>
                </a:solidFill>
              </a:rPr>
              <a:t> </a:t>
            </a:r>
            <a:r>
              <a:rPr lang="ar-IQ" sz="2400" b="1" dirty="0" smtClean="0">
                <a:solidFill>
                  <a:srgbClr val="FF0000"/>
                </a:solidFill>
              </a:rPr>
              <a:t>المفهوم الاول</a:t>
            </a:r>
            <a:r>
              <a:rPr lang="ar-IQ" sz="2400" b="1" dirty="0" smtClean="0">
                <a:solidFill>
                  <a:schemeClr val="tx1"/>
                </a:solidFill>
              </a:rPr>
              <a:t>: </a:t>
            </a:r>
            <a:r>
              <a:rPr lang="ar-IQ" sz="2400" b="1" dirty="0">
                <a:solidFill>
                  <a:schemeClr val="tx1"/>
                </a:solidFill>
              </a:rPr>
              <a:t>التنمية المستدامة </a:t>
            </a:r>
            <a:r>
              <a:rPr lang="ar-IQ" sz="2400" b="1" dirty="0" smtClean="0">
                <a:solidFill>
                  <a:schemeClr val="tx1"/>
                </a:solidFill>
              </a:rPr>
              <a:t>هو </a:t>
            </a:r>
            <a:r>
              <a:rPr lang="ar-IQ" sz="2400" b="1" dirty="0">
                <a:solidFill>
                  <a:schemeClr val="tx1"/>
                </a:solidFill>
              </a:rPr>
              <a:t>أسلوب للتغيير يكون </a:t>
            </a:r>
            <a:r>
              <a:rPr lang="ar-IQ" sz="2400" b="1" dirty="0" smtClean="0">
                <a:solidFill>
                  <a:schemeClr val="tx1"/>
                </a:solidFill>
              </a:rPr>
              <a:t>من خلال استغلال الموارد المتاحة واعتماد </a:t>
            </a:r>
            <a:r>
              <a:rPr lang="ar-IQ" sz="2400" b="1" dirty="0">
                <a:solidFill>
                  <a:schemeClr val="tx1"/>
                </a:solidFill>
              </a:rPr>
              <a:t>التطور </a:t>
            </a:r>
            <a:r>
              <a:rPr lang="ar-IQ" sz="2400" b="1" dirty="0" smtClean="0">
                <a:solidFill>
                  <a:schemeClr val="tx1"/>
                </a:solidFill>
              </a:rPr>
              <a:t>التكنولوجي لتعزيز </a:t>
            </a:r>
            <a:r>
              <a:rPr lang="ar-IQ" sz="2400" b="1" dirty="0">
                <a:solidFill>
                  <a:schemeClr val="tx1"/>
                </a:solidFill>
              </a:rPr>
              <a:t>الامكانيات الحالية والمستقبلية لتلبية احتياجات </a:t>
            </a:r>
            <a:r>
              <a:rPr lang="ar-IQ" sz="2400" b="1" dirty="0" smtClean="0">
                <a:solidFill>
                  <a:schemeClr val="tx1"/>
                </a:solidFill>
              </a:rPr>
              <a:t>الأجيال القادمة وتطلعاتهم في الحياة.</a:t>
            </a:r>
            <a:endParaRPr lang="ar-IQ" sz="2400" b="1" dirty="0">
              <a:solidFill>
                <a:schemeClr val="tx1"/>
              </a:solidFill>
            </a:endParaRPr>
          </a:p>
          <a:p>
            <a:r>
              <a:rPr lang="ar-IQ" sz="2400" b="1" dirty="0" smtClean="0">
                <a:solidFill>
                  <a:schemeClr val="tx1"/>
                </a:solidFill>
              </a:rPr>
              <a:t> </a:t>
            </a:r>
            <a:r>
              <a:rPr lang="ar-IQ" sz="2400" b="1" dirty="0" smtClean="0">
                <a:solidFill>
                  <a:srgbClr val="FF0000"/>
                </a:solidFill>
              </a:rPr>
              <a:t>المفهوم الثاني</a:t>
            </a:r>
            <a:r>
              <a:rPr lang="ar-IQ" sz="2400" b="1" dirty="0" smtClean="0">
                <a:solidFill>
                  <a:schemeClr val="tx1"/>
                </a:solidFill>
              </a:rPr>
              <a:t>: التنمية المستدامة هو </a:t>
            </a:r>
            <a:r>
              <a:rPr lang="ar-IQ" sz="2400" b="1" dirty="0">
                <a:solidFill>
                  <a:schemeClr val="tx1"/>
                </a:solidFill>
              </a:rPr>
              <a:t>تلبية احتياجات الحاضر دون الإضرار بقدرات </a:t>
            </a:r>
            <a:r>
              <a:rPr lang="ar-IQ" sz="2400" b="1" dirty="0" smtClean="0">
                <a:solidFill>
                  <a:schemeClr val="tx1"/>
                </a:solidFill>
              </a:rPr>
              <a:t>الأجيال </a:t>
            </a:r>
            <a:r>
              <a:rPr lang="ar-IQ" sz="2400" b="1" dirty="0">
                <a:solidFill>
                  <a:schemeClr val="tx1"/>
                </a:solidFill>
              </a:rPr>
              <a:t>المستقبلية </a:t>
            </a:r>
            <a:r>
              <a:rPr lang="ar-IQ" sz="2400" b="1" dirty="0" smtClean="0">
                <a:solidFill>
                  <a:schemeClr val="tx1"/>
                </a:solidFill>
              </a:rPr>
              <a:t>من خلال </a:t>
            </a:r>
            <a:r>
              <a:rPr lang="ar-IQ" sz="2400" b="1" dirty="0">
                <a:solidFill>
                  <a:schemeClr val="tx1"/>
                </a:solidFill>
              </a:rPr>
              <a:t>تلبية </a:t>
            </a:r>
            <a:r>
              <a:rPr lang="ar-IQ" sz="2400" b="1" dirty="0" smtClean="0">
                <a:solidFill>
                  <a:schemeClr val="tx1"/>
                </a:solidFill>
              </a:rPr>
              <a:t>احتياجاتهم.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69" y="1990968"/>
            <a:ext cx="7401826" cy="4405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3318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694" y="1201654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221"/>
            <a:ext cx="4071486" cy="2629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4741" y="1039528"/>
            <a:ext cx="57847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دوليا: الشراكة </a:t>
            </a:r>
            <a:r>
              <a:rPr lang="ar-IQ" sz="2800" b="1" dirty="0"/>
              <a:t>والتعاون بين الدول المنضوية تحت مظلة الأمم المتحدة </a:t>
            </a:r>
            <a:r>
              <a:rPr lang="ar-IQ" sz="2800" b="1" dirty="0" smtClean="0"/>
              <a:t>يمثل حجر الأساس </a:t>
            </a:r>
            <a:r>
              <a:rPr lang="ar-IQ" sz="2800" b="1" dirty="0"/>
              <a:t>لتحقيق أهداف التنمية </a:t>
            </a:r>
            <a:r>
              <a:rPr lang="ar-IQ" sz="2800" b="1" dirty="0" smtClean="0"/>
              <a:t>المستدامة على المستوى الدولي.</a:t>
            </a:r>
          </a:p>
          <a:p>
            <a:pPr algn="r" rtl="1"/>
            <a:endParaRPr lang="ar-IQ" sz="2800" b="1" dirty="0" smtClean="0"/>
          </a:p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محليا: ان </a:t>
            </a:r>
            <a:r>
              <a:rPr lang="ar-IQ" sz="2800" b="1" dirty="0" smtClean="0"/>
              <a:t>عقد الشراكات والتعاون العلمي بين الجامعات واحد من سبل تطبيق هذا الهدف  وتحقيق الاستدامة لتعود الفائدة للجيل الحالي والمستقبلي.</a:t>
            </a:r>
          </a:p>
          <a:p>
            <a:pPr marL="457200" indent="-457200" algn="r" rtl="1">
              <a:buFont typeface="Wingdings" panose="05000000000000000000" pitchFamily="2" charset="2"/>
              <a:buChar char="q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2379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170" y="1010653"/>
            <a:ext cx="11746830" cy="466825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ar-IQ" sz="13800" dirty="0" smtClean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شكراً </a:t>
            </a:r>
          </a:p>
          <a:p>
            <a:pPr algn="ctr"/>
            <a:r>
              <a:rPr lang="ar-IQ" sz="13800" dirty="0" smtClean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لحسن </a:t>
            </a:r>
          </a:p>
          <a:p>
            <a:pPr algn="ctr"/>
            <a:r>
              <a:rPr lang="ar-IQ" sz="13800" dirty="0" smtClean="0">
                <a:solidFill>
                  <a:schemeClr val="tx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أستماعكم</a:t>
            </a:r>
            <a:endParaRPr lang="en-US" sz="13800" dirty="0">
              <a:solidFill>
                <a:schemeClr val="tx1"/>
              </a:solidFill>
              <a:ea typeface="Monotype Koufi" pitchFamily="2" charset="-78"/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4748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170" y="1010653"/>
            <a:ext cx="11746830" cy="4668252"/>
          </a:xfrm>
        </p:spPr>
        <p:txBody>
          <a:bodyPr>
            <a:normAutofit/>
          </a:bodyPr>
          <a:lstStyle/>
          <a:p>
            <a:r>
              <a:rPr lang="ar-IQ" sz="2400" b="1" u="sng" dirty="0" smtClean="0">
                <a:solidFill>
                  <a:schemeClr val="tx1"/>
                </a:solidFill>
              </a:rPr>
              <a:t>تطورها</a:t>
            </a:r>
            <a:r>
              <a:rPr lang="ar-IQ" sz="2400" dirty="0" smtClean="0">
                <a:solidFill>
                  <a:schemeClr val="tx1"/>
                </a:solidFill>
              </a:rPr>
              <a:t>: بداء الاهتمام بموضوع الاستدامة من فترة ليست بالقصيرة وكانت البداية:</a:t>
            </a:r>
          </a:p>
          <a:p>
            <a:r>
              <a:rPr lang="ar-IQ" sz="2400" dirty="0">
                <a:solidFill>
                  <a:schemeClr val="tx1"/>
                </a:solidFill>
              </a:rPr>
              <a:t>قدم </a:t>
            </a:r>
            <a:r>
              <a:rPr lang="ar-IQ" sz="2400" dirty="0" smtClean="0">
                <a:solidFill>
                  <a:schemeClr val="tx1"/>
                </a:solidFill>
              </a:rPr>
              <a:t>مصطلح </a:t>
            </a:r>
            <a:r>
              <a:rPr lang="ar-IQ" sz="2400" dirty="0">
                <a:solidFill>
                  <a:schemeClr val="tx1"/>
                </a:solidFill>
              </a:rPr>
              <a:t>«العائد المستدام» لأول </a:t>
            </a:r>
            <a:r>
              <a:rPr lang="ar-IQ" sz="2400" dirty="0" smtClean="0">
                <a:solidFill>
                  <a:schemeClr val="tx1"/>
                </a:solidFill>
              </a:rPr>
              <a:t>مرة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  <a:r>
              <a:rPr lang="ar-IQ" sz="2400" b="1" dirty="0" smtClean="0">
                <a:solidFill>
                  <a:schemeClr val="tx1"/>
                </a:solidFill>
              </a:rPr>
              <a:t>في العام </a:t>
            </a:r>
            <a:r>
              <a:rPr lang="ar-IQ" sz="2400" b="1" dirty="0" smtClean="0">
                <a:solidFill>
                  <a:schemeClr val="tx1"/>
                </a:solidFill>
                <a:cs typeface="+mj-cs"/>
              </a:rPr>
              <a:t>1713</a:t>
            </a:r>
            <a:endParaRPr lang="en-US" sz="2400" b="1" dirty="0" smtClean="0">
              <a:solidFill>
                <a:schemeClr val="tx1"/>
              </a:solidFill>
              <a:cs typeface="+mj-cs"/>
            </a:endParaRPr>
          </a:p>
          <a:p>
            <a:pPr rtl="1"/>
            <a:r>
              <a:rPr lang="ar-IQ" sz="2400" b="1" dirty="0" smtClean="0">
                <a:solidFill>
                  <a:schemeClr val="tx1"/>
                </a:solidFill>
                <a:cs typeface="+mj-cs"/>
              </a:rPr>
              <a:t>في عام 1972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 :عقد مؤتمر 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البيئة البشرية في 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السويد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؛ والذي يعتبر المؤتمر الدولي الأول الذي تناول بشكل خاص قضايا البيئة. وكان من أهم نتائج المؤتمر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: 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إنشاء برنامج الأمم المتحدة للبيئة 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cs typeface="+mj-cs"/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UNEP</a:t>
            </a:r>
          </a:p>
          <a:p>
            <a:pPr rtl="1"/>
            <a:r>
              <a:rPr lang="ar-IQ" sz="2400" b="1" dirty="0" smtClean="0">
                <a:solidFill>
                  <a:schemeClr val="tx1"/>
                </a:solidFill>
                <a:cs typeface="+mj-cs"/>
              </a:rPr>
              <a:t>في عام 1983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: 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أنشأت الجمعية العامة للأمم المتحدة اللجنة العالمية المعنية بالبيئة والتنمية، (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WCED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)</a:t>
            </a:r>
            <a:r>
              <a:rPr lang="en-US" sz="2400" dirty="0" smtClean="0">
                <a:solidFill>
                  <a:schemeClr val="tx1"/>
                </a:solidFill>
                <a:cs typeface="+mj-cs"/>
              </a:rPr>
              <a:t>، 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والتي عرفت فيما بعد باسم لجنة (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Brundtland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)</a:t>
            </a:r>
          </a:p>
          <a:p>
            <a:pPr rtl="1"/>
            <a:r>
              <a:rPr lang="ar-IQ" sz="2400" b="1" dirty="0" smtClean="0">
                <a:solidFill>
                  <a:schemeClr val="tx1"/>
                </a:solidFill>
                <a:cs typeface="+mj-cs"/>
              </a:rPr>
              <a:t>في العام 1992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: 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مؤتمر الأمم المتحدة المعني بالبيئة والتنمية (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UNCED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)</a:t>
            </a:r>
            <a:r>
              <a:rPr lang="en-US" sz="2400" dirty="0" smtClean="0">
                <a:solidFill>
                  <a:schemeClr val="tx1"/>
                </a:solidFill>
                <a:cs typeface="+mj-cs"/>
              </a:rPr>
              <a:t>، 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في البرازيل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، ماعرف بقمة ريو للأرض (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Rio Earth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Summit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) وكانت احدى نتائجه </a:t>
            </a:r>
            <a:r>
              <a:rPr lang="ar-IQ" sz="2400" dirty="0" smtClean="0">
                <a:solidFill>
                  <a:schemeClr val="tx1"/>
                </a:solidFill>
                <a:cs typeface="+mj-cs"/>
              </a:rPr>
              <a:t>إنشاء </a:t>
            </a:r>
            <a:r>
              <a:rPr lang="ar-IQ" sz="2400" dirty="0">
                <a:solidFill>
                  <a:schemeClr val="tx1"/>
                </a:solidFill>
                <a:cs typeface="+mj-cs"/>
              </a:rPr>
              <a:t>لجنة التنمية المستدامة،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CSD</a:t>
            </a:r>
            <a:endParaRPr lang="ar-IQ" sz="2400" dirty="0" smtClean="0">
              <a:solidFill>
                <a:schemeClr val="tx1"/>
              </a:solidFill>
              <a:latin typeface="Times New Roman" panose="02020603050405020304" pitchFamily="18" charset="0"/>
              <a:cs typeface="+mj-cs"/>
            </a:endParaRPr>
          </a:p>
          <a:p>
            <a:pPr rtl="1"/>
            <a:r>
              <a:rPr lang="ar-IQ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في العام 2000</a:t>
            </a:r>
            <a:r>
              <a:rPr lang="ar-IQ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ar-IQ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القمة المنعقدة في نيويورك </a:t>
            </a:r>
            <a:r>
              <a:rPr lang="ar-IQ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إلى أهداف الألفية للتنمية,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MDGs </a:t>
            </a:r>
            <a:r>
              <a:rPr lang="ar-IQ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والتي وضعت عام 2015 كإطار زمني لتحقيقها، </a:t>
            </a:r>
            <a:r>
              <a:rPr lang="ar-IQ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وفق متطلبات</a:t>
            </a:r>
            <a:r>
              <a:rPr lang="ar-IQ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IQ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عام </a:t>
            </a:r>
            <a:r>
              <a:rPr lang="ar-IQ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 </a:t>
            </a:r>
            <a:r>
              <a:rPr lang="ar-IQ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كمرجعية تنطلق منها.</a:t>
            </a:r>
            <a:endParaRPr lang="ar-IQ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7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170" y="1010653"/>
            <a:ext cx="11746830" cy="4668252"/>
          </a:xfrm>
        </p:spPr>
        <p:txBody>
          <a:bodyPr/>
          <a:lstStyle/>
          <a:p>
            <a:r>
              <a:rPr lang="ar-IQ" b="1" dirty="0" smtClean="0">
                <a:solidFill>
                  <a:schemeClr val="tx1"/>
                </a:solidFill>
              </a:rPr>
              <a:t>أهدافها: تضمنت التنمية المستدامة 17 هدفها ضم جميع مفاصل الحياة .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514" y="1673993"/>
            <a:ext cx="2547486" cy="1986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112"/>
            <a:ext cx="3751272" cy="2545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1272" y="1742173"/>
            <a:ext cx="598949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dirty="0" smtClean="0"/>
              <a:t> </a:t>
            </a:r>
            <a:r>
              <a:rPr lang="ar-IQ" sz="2800" b="1" dirty="0" smtClean="0"/>
              <a:t>يعتبر الفقر </a:t>
            </a:r>
            <a:r>
              <a:rPr lang="ar-IQ" sz="2800" b="1" dirty="0"/>
              <a:t>بجميع أشكاله </a:t>
            </a:r>
            <a:r>
              <a:rPr lang="ar-IQ" sz="2800" b="1" dirty="0" smtClean="0"/>
              <a:t>سبب أساسي في إنعدام </a:t>
            </a:r>
            <a:r>
              <a:rPr lang="ar-IQ" sz="2800" b="1" dirty="0"/>
              <a:t>فرص </a:t>
            </a:r>
            <a:r>
              <a:rPr lang="ar-IQ" sz="2800" b="1" dirty="0" smtClean="0"/>
              <a:t>التكافؤ </a:t>
            </a:r>
            <a:r>
              <a:rPr lang="ar-IQ" sz="2800" b="1" dirty="0"/>
              <a:t>والوصول غيرالمتساوي للموارد </a:t>
            </a:r>
            <a:r>
              <a:rPr lang="ar-IQ" sz="2800" b="1" dirty="0" smtClean="0"/>
              <a:t>الاقتصادية للافراد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يجب ضمان </a:t>
            </a:r>
            <a:r>
              <a:rPr lang="ar-IQ" sz="2800" b="1" dirty="0"/>
              <a:t>الحماية الاجتماعية للفقراء والضعفاء، وزيادة فرص الحصول على الخدمات </a:t>
            </a:r>
            <a:r>
              <a:rPr lang="ar-IQ" sz="2800" b="1" dirty="0" smtClean="0"/>
              <a:t>الأساسية.</a:t>
            </a:r>
            <a:endParaRPr lang="ar-IQ" sz="2800" b="1" dirty="0" smtClean="0"/>
          </a:p>
          <a:p>
            <a:pPr algn="r"/>
            <a:endParaRPr lang="ar-IQ" sz="2800" b="1" dirty="0" smtClean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4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72" y="1577791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791"/>
            <a:ext cx="4302493" cy="280049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196615" y="1004402"/>
            <a:ext cx="5881036" cy="4799631"/>
          </a:xfrm>
        </p:spPr>
        <p:txBody>
          <a:bodyPr>
            <a:normAutofit/>
          </a:bodyPr>
          <a:lstStyle/>
          <a:p>
            <a:pPr marL="342900" indent="-342900" rtl="1">
              <a:buFont typeface="Wingdings" panose="05000000000000000000" pitchFamily="2" charset="2"/>
              <a:buChar char="q"/>
            </a:pPr>
            <a:r>
              <a:rPr lang="ar-IQ" sz="2400" b="1" dirty="0">
                <a:solidFill>
                  <a:schemeClr val="tx1"/>
                </a:solidFill>
              </a:rPr>
              <a:t>ضمان حصول الجميع على الغذاء الكافي </a:t>
            </a:r>
            <a:r>
              <a:rPr lang="ar-IQ" sz="2400" b="1" dirty="0" smtClean="0">
                <a:solidFill>
                  <a:schemeClr val="tx1"/>
                </a:solidFill>
              </a:rPr>
              <a:t>الذي </a:t>
            </a:r>
            <a:r>
              <a:rPr lang="ar-IQ" sz="2400" b="1" dirty="0">
                <a:solidFill>
                  <a:schemeClr val="tx1"/>
                </a:solidFill>
              </a:rPr>
              <a:t>يحتاجون إليه، دون المساس </a:t>
            </a:r>
            <a:r>
              <a:rPr lang="ar-IQ" sz="2400" b="1" dirty="0" smtClean="0">
                <a:solidFill>
                  <a:schemeClr val="tx1"/>
                </a:solidFill>
              </a:rPr>
              <a:t>بحقوقهم</a:t>
            </a:r>
          </a:p>
          <a:p>
            <a:pPr marL="342900" indent="-342900" rtl="1">
              <a:buFont typeface="Wingdings" panose="05000000000000000000" pitchFamily="2" charset="2"/>
              <a:buChar char="q"/>
            </a:pPr>
            <a:r>
              <a:rPr lang="ar-IQ" sz="2400" b="1" dirty="0" smtClean="0">
                <a:solidFill>
                  <a:schemeClr val="tx1"/>
                </a:solidFill>
              </a:rPr>
              <a:t>ان </a:t>
            </a:r>
            <a:r>
              <a:rPr lang="ar-IQ" sz="2400" b="1" dirty="0" smtClean="0">
                <a:solidFill>
                  <a:schemeClr val="tx1"/>
                </a:solidFill>
              </a:rPr>
              <a:t>سوء التغذية احدى مسببات الوفيات وخاصة الاطفال</a:t>
            </a:r>
          </a:p>
          <a:p>
            <a:pPr marL="342900" indent="-342900" rtl="1">
              <a:buFont typeface="Wingdings" panose="05000000000000000000" pitchFamily="2" charset="2"/>
              <a:buChar char="q"/>
            </a:pPr>
            <a:r>
              <a:rPr lang="ar-IQ" sz="2400" b="1" dirty="0" smtClean="0">
                <a:solidFill>
                  <a:schemeClr val="tx1"/>
                </a:solidFill>
              </a:rPr>
              <a:t>تشير نتائج الفقر ومستوى الرفاهية في العراق للعام 2012 قد وصلت الى 7.4%.</a:t>
            </a:r>
          </a:p>
          <a:p>
            <a:pPr marL="342900" indent="-342900" rtl="1">
              <a:buFont typeface="Wingdings" panose="05000000000000000000" pitchFamily="2" charset="2"/>
              <a:buChar char="q"/>
            </a:pPr>
            <a:r>
              <a:rPr lang="ar-IQ" sz="2400" b="1" dirty="0" smtClean="0">
                <a:solidFill>
                  <a:schemeClr val="tx1"/>
                </a:solidFill>
              </a:rPr>
              <a:t>يشير تقرير</a:t>
            </a:r>
            <a:r>
              <a:rPr lang="ar-IQ" sz="2400" b="1" dirty="0" smtClean="0">
                <a:solidFill>
                  <a:schemeClr val="tx1"/>
                </a:solidFill>
              </a:rPr>
              <a:t> </a:t>
            </a:r>
            <a:r>
              <a:rPr lang="ar-IQ" sz="2400" b="1" dirty="0">
                <a:solidFill>
                  <a:schemeClr val="tx1"/>
                </a:solidFill>
              </a:rPr>
              <a:t>الأمن </a:t>
            </a:r>
            <a:r>
              <a:rPr lang="ar-IQ" sz="2400" b="1" dirty="0" smtClean="0">
                <a:solidFill>
                  <a:schemeClr val="tx1"/>
                </a:solidFill>
              </a:rPr>
              <a:t>الغذائي في العراق للعام 2016 </a:t>
            </a:r>
          </a:p>
          <a:p>
            <a:pPr marL="342900" indent="-342900" rtl="1">
              <a:buFont typeface="Arial" panose="020B0604020202020204" pitchFamily="34" charset="0"/>
              <a:buChar char="•"/>
            </a:pPr>
            <a:r>
              <a:rPr lang="ar-IQ" sz="2400" b="1" dirty="0" smtClean="0">
                <a:solidFill>
                  <a:schemeClr val="tx1"/>
                </a:solidFill>
              </a:rPr>
              <a:t>أن </a:t>
            </a:r>
            <a:r>
              <a:rPr lang="ar-IQ" sz="2400" b="1" dirty="0">
                <a:solidFill>
                  <a:schemeClr val="tx1"/>
                </a:solidFill>
              </a:rPr>
              <a:t>نسبة تأمين </a:t>
            </a:r>
            <a:r>
              <a:rPr lang="ar-IQ" sz="2400" b="1" dirty="0" smtClean="0">
                <a:solidFill>
                  <a:schemeClr val="tx1"/>
                </a:solidFill>
              </a:rPr>
              <a:t>الغذاء للأسرة </a:t>
            </a:r>
            <a:r>
              <a:rPr lang="ar-IQ" sz="2400" b="1" dirty="0">
                <a:solidFill>
                  <a:schemeClr val="tx1"/>
                </a:solidFill>
              </a:rPr>
              <a:t>في العراق </a:t>
            </a:r>
            <a:r>
              <a:rPr lang="ar-IQ" sz="2400" b="1" dirty="0" smtClean="0">
                <a:solidFill>
                  <a:schemeClr val="tx1"/>
                </a:solidFill>
              </a:rPr>
              <a:t>قد بلغ  44.0% </a:t>
            </a:r>
          </a:p>
          <a:p>
            <a:pPr marL="342900" indent="-342900" rtl="1">
              <a:buFont typeface="Arial" panose="020B0604020202020204" pitchFamily="34" charset="0"/>
              <a:buChar char="•"/>
            </a:pPr>
            <a:r>
              <a:rPr lang="ar-IQ" sz="2400" b="1" dirty="0" smtClean="0">
                <a:solidFill>
                  <a:schemeClr val="tx1"/>
                </a:solidFill>
              </a:rPr>
              <a:t>أما </a:t>
            </a:r>
            <a:r>
              <a:rPr lang="ar-IQ" sz="2400" b="1" dirty="0">
                <a:solidFill>
                  <a:schemeClr val="tx1"/>
                </a:solidFill>
              </a:rPr>
              <a:t>مؤشر متوسط إنعدام الأمن الغذائي فكان </a:t>
            </a:r>
            <a:r>
              <a:rPr lang="ar-IQ" sz="2400" b="1" dirty="0" smtClean="0">
                <a:solidFill>
                  <a:schemeClr val="tx1"/>
                </a:solidFill>
              </a:rPr>
              <a:t>2.4%</a:t>
            </a:r>
          </a:p>
          <a:p>
            <a:pPr marL="342900" indent="-342900" rtl="1">
              <a:buFont typeface="Arial" panose="020B0604020202020204" pitchFamily="34" charset="0"/>
              <a:buChar char="•"/>
            </a:pPr>
            <a:r>
              <a:rPr lang="ar-IQ" sz="2400" b="1" dirty="0" smtClean="0">
                <a:solidFill>
                  <a:schemeClr val="tx1"/>
                </a:solidFill>
              </a:rPr>
              <a:t>ان مؤشر </a:t>
            </a:r>
            <a:r>
              <a:rPr lang="ar-IQ" sz="2400" b="1" dirty="0">
                <a:solidFill>
                  <a:schemeClr val="tx1"/>
                </a:solidFill>
              </a:rPr>
              <a:t>خطر </a:t>
            </a:r>
            <a:r>
              <a:rPr lang="ar-IQ" sz="2400" b="1" dirty="0" smtClean="0">
                <a:solidFill>
                  <a:schemeClr val="tx1"/>
                </a:solidFill>
              </a:rPr>
              <a:t>المجاعة 0.1%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7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0" y="1211179"/>
            <a:ext cx="21336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86"/>
            <a:ext cx="4427621" cy="2921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621" y="1087655"/>
            <a:ext cx="55393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ضمان </a:t>
            </a:r>
            <a:r>
              <a:rPr lang="ar-IQ" sz="2400" b="1" dirty="0"/>
              <a:t>تمتّع الجميع بأنماط عيش صحية وبالرفاهية </a:t>
            </a:r>
            <a:r>
              <a:rPr lang="ar-IQ" sz="2400" b="1" dirty="0" smtClean="0"/>
              <a:t>ولجميع الأعمار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endParaRPr lang="ar-IQ" sz="2400" b="1" dirty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تعتبر </a:t>
            </a:r>
            <a:r>
              <a:rPr lang="ar-IQ" sz="2400" b="1" dirty="0"/>
              <a:t>المعاناة الصحية </a:t>
            </a:r>
            <a:r>
              <a:rPr lang="ar-IQ" sz="2400" b="1" dirty="0" smtClean="0"/>
              <a:t>بسبب الأمراض </a:t>
            </a:r>
            <a:r>
              <a:rPr lang="ar-IQ" sz="2400" b="1" dirty="0" smtClean="0"/>
              <a:t>أهم </a:t>
            </a:r>
            <a:r>
              <a:rPr lang="ar-IQ" sz="2400" b="1" dirty="0"/>
              <a:t>العوامل الرئيسة التي تقود الأسر من حالة الفقر الى حالة </a:t>
            </a:r>
            <a:r>
              <a:rPr lang="ar-IQ" sz="2400" b="1" dirty="0" smtClean="0"/>
              <a:t>الحرمان.</a:t>
            </a:r>
            <a:endParaRPr lang="ar-IQ" sz="2400" b="1" dirty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يعتبر </a:t>
            </a:r>
            <a:r>
              <a:rPr lang="ar-IQ" sz="2400" b="1" dirty="0"/>
              <a:t>العراق </a:t>
            </a:r>
            <a:r>
              <a:rPr lang="ar-IQ" sz="2400" b="1" dirty="0" smtClean="0"/>
              <a:t>من أوائل الدول </a:t>
            </a:r>
            <a:r>
              <a:rPr lang="ar-IQ" sz="2400" b="1" dirty="0"/>
              <a:t>العربية </a:t>
            </a:r>
            <a:r>
              <a:rPr lang="ar-IQ" sz="2400" b="1" dirty="0" smtClean="0"/>
              <a:t>التي تنشر بيانات </a:t>
            </a:r>
            <a:r>
              <a:rPr lang="ar-IQ" sz="2400" b="1" dirty="0"/>
              <a:t>عن نسبة النساء المصابات </a:t>
            </a:r>
            <a:r>
              <a:rPr lang="ar-IQ" sz="2400" b="1" dirty="0" smtClean="0"/>
              <a:t>بالسرطان</a:t>
            </a:r>
            <a:r>
              <a:rPr lang="ar-IQ" sz="2400" b="1" dirty="0" smtClean="0"/>
              <a:t>.</a:t>
            </a:r>
          </a:p>
          <a:p>
            <a:pPr algn="r" rtl="1"/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مستوى </a:t>
            </a:r>
            <a:r>
              <a:rPr lang="ar-IQ" sz="2400" b="1" dirty="0"/>
              <a:t>الرعاية </a:t>
            </a:r>
            <a:r>
              <a:rPr lang="ar-IQ" sz="2400" b="1" dirty="0" smtClean="0"/>
              <a:t>الصحية الاولية </a:t>
            </a:r>
            <a:r>
              <a:rPr lang="ar-IQ" sz="2400" b="1" dirty="0"/>
              <a:t>حيث بلغت النسبة </a:t>
            </a:r>
            <a:r>
              <a:rPr lang="ar-IQ" sz="2400" b="1" dirty="0" smtClean="0"/>
              <a:t>(1.7%) في </a:t>
            </a:r>
            <a:r>
              <a:rPr lang="ar-IQ" sz="2400" b="1" dirty="0"/>
              <a:t>عام </a:t>
            </a:r>
            <a:r>
              <a:rPr lang="ar-IQ" sz="2400" b="1" dirty="0" smtClean="0"/>
              <a:t>2007 </a:t>
            </a:r>
          </a:p>
        </p:txBody>
      </p:sp>
    </p:spTree>
    <p:extLst>
      <p:ext uri="{BB962C8B-B14F-4D97-AF65-F5344CB8AC3E}">
        <p14:creationId xmlns:p14="http://schemas.microsoft.com/office/powerpoint/2010/main" val="122988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08" y="1163855"/>
            <a:ext cx="2450432" cy="2450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341"/>
            <a:ext cx="4013735" cy="269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3735" y="991402"/>
            <a:ext cx="55730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000" b="1" dirty="0"/>
              <a:t> </a:t>
            </a:r>
            <a:r>
              <a:rPr lang="ar-IQ" sz="2800" b="1" dirty="0" smtClean="0"/>
              <a:t>المساواة بين الجنسين </a:t>
            </a:r>
            <a:r>
              <a:rPr lang="ar-IQ" sz="2800" b="1" dirty="0"/>
              <a:t>في </a:t>
            </a:r>
            <a:r>
              <a:rPr lang="ar-IQ" sz="2800" b="1" dirty="0" smtClean="0"/>
              <a:t>التعليم</a:t>
            </a:r>
          </a:p>
          <a:p>
            <a:pPr algn="r" rtl="1"/>
            <a:r>
              <a:rPr lang="ar-IQ" sz="2800" b="1" dirty="0" smtClean="0"/>
              <a:t> </a:t>
            </a:r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في العراق بلغ </a:t>
            </a:r>
            <a:r>
              <a:rPr lang="ar-IQ" sz="2800" b="1" dirty="0"/>
              <a:t>مؤشر التكافؤ بين الجنسين </a:t>
            </a:r>
            <a:r>
              <a:rPr lang="ar-IQ" sz="2800" b="1" dirty="0" smtClean="0"/>
              <a:t>:</a:t>
            </a:r>
          </a:p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ar-IQ" sz="2800" b="1" dirty="0" smtClean="0"/>
              <a:t>في مرحلة التعليم الإبتدائي بلغ (1.14) </a:t>
            </a:r>
          </a:p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ar-IQ" sz="2800" b="1" dirty="0" smtClean="0"/>
              <a:t>في </a:t>
            </a:r>
            <a:r>
              <a:rPr lang="ar-IQ" sz="2800" b="1" dirty="0"/>
              <a:t>التعليم الجامعي </a:t>
            </a:r>
            <a:r>
              <a:rPr lang="ar-IQ" sz="2800" b="1" dirty="0" smtClean="0"/>
              <a:t> بلغ (1.88)   </a:t>
            </a:r>
            <a:endParaRPr lang="ar-IQ" sz="2800" b="1" dirty="0" smtClean="0"/>
          </a:p>
          <a:p>
            <a:pPr algn="r" rtl="1"/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توفير مجانية التعليم </a:t>
            </a:r>
          </a:p>
          <a:p>
            <a:pPr algn="r" rtl="1"/>
            <a:endParaRPr lang="ar-IQ" sz="2400" b="1" dirty="0" smtClean="0"/>
          </a:p>
          <a:p>
            <a:pPr algn="r" rtl="1"/>
            <a:endParaRPr lang="ar-IQ" sz="2400" b="1" dirty="0" smtClean="0"/>
          </a:p>
          <a:p>
            <a:pPr algn="r"/>
            <a:r>
              <a:rPr lang="ar-IQ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79577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86" y="1181902"/>
            <a:ext cx="2101114" cy="2162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122"/>
            <a:ext cx="3745832" cy="2609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5832" y="1020278"/>
            <a:ext cx="6428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/>
              <a:t>التمييز بين الجنسين </a:t>
            </a:r>
            <a:r>
              <a:rPr lang="ar-IQ" sz="2400" b="1" dirty="0" smtClean="0"/>
              <a:t>لايزال سائداً بسبب </a:t>
            </a:r>
            <a:r>
              <a:rPr lang="ar-IQ" sz="2400" b="1" dirty="0"/>
              <a:t>الأعراف والتقاليد الاجتماعية </a:t>
            </a:r>
            <a:r>
              <a:rPr lang="ar-IQ" sz="2400" b="1" dirty="0" smtClean="0"/>
              <a:t>في المجتمع . </a:t>
            </a:r>
            <a:endParaRPr lang="ar-IQ" sz="2400" b="1" dirty="0" smtClean="0"/>
          </a:p>
          <a:p>
            <a:pPr algn="r" rtl="1"/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تعتبر </a:t>
            </a:r>
            <a:r>
              <a:rPr lang="ar-IQ" sz="2400" b="1" dirty="0"/>
              <a:t>نسبة المقاعد البرلمانية التي تشغلها النساء في </a:t>
            </a:r>
            <a:endParaRPr lang="ar-IQ" sz="2400" b="1" dirty="0" smtClean="0"/>
          </a:p>
          <a:p>
            <a:pPr algn="r" rtl="1"/>
            <a:r>
              <a:rPr lang="ar-IQ" sz="2400" b="1" dirty="0" smtClean="0"/>
              <a:t>العراق </a:t>
            </a:r>
            <a:r>
              <a:rPr lang="ar-IQ" sz="2400" b="1" dirty="0"/>
              <a:t>هي من أعلى النسب </a:t>
            </a:r>
            <a:r>
              <a:rPr lang="ar-IQ" sz="2400" b="1" dirty="0" smtClean="0"/>
              <a:t>عربيا حيث </a:t>
            </a:r>
            <a:r>
              <a:rPr lang="ar-IQ" sz="2400" b="1" dirty="0" smtClean="0"/>
              <a:t>بلغت (22.1</a:t>
            </a:r>
            <a:r>
              <a:rPr lang="ar-IQ" sz="2400" b="1" dirty="0" smtClean="0"/>
              <a:t>%)</a:t>
            </a:r>
          </a:p>
          <a:p>
            <a:pPr algn="r" rtl="1"/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400" b="1" dirty="0" smtClean="0"/>
              <a:t>يتميز </a:t>
            </a:r>
            <a:r>
              <a:rPr lang="ar-IQ" sz="2400" b="1" dirty="0"/>
              <a:t>العراق انه من </a:t>
            </a:r>
            <a:r>
              <a:rPr lang="ar-IQ" sz="2400" b="1" dirty="0" smtClean="0"/>
              <a:t>أوائل </a:t>
            </a:r>
            <a:r>
              <a:rPr lang="ar-IQ" sz="2400" b="1" dirty="0"/>
              <a:t>الدول العربية التي نفذت مسحاً </a:t>
            </a:r>
            <a:r>
              <a:rPr lang="ar-IQ" sz="2400" b="1" dirty="0" smtClean="0"/>
              <a:t>متخصصاً لاوضاع المرأة الاجتماعية والصحية: 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IQ" sz="2400" b="1" dirty="0" smtClean="0"/>
              <a:t> </a:t>
            </a:r>
            <a:r>
              <a:rPr lang="ar-IQ" sz="2400" b="1" dirty="0"/>
              <a:t>تنظيم الأسرة </a:t>
            </a:r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IQ" sz="2400" b="1" dirty="0" smtClean="0"/>
              <a:t>تفضيلات </a:t>
            </a:r>
            <a:r>
              <a:rPr lang="ar-IQ" sz="2400" b="1" dirty="0"/>
              <a:t>الإنجاب </a:t>
            </a:r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IQ" sz="2400" b="1" dirty="0" smtClean="0"/>
              <a:t>رعاية </a:t>
            </a:r>
            <a:r>
              <a:rPr lang="ar-IQ" sz="2400" b="1" dirty="0"/>
              <a:t>الأمومة </a:t>
            </a:r>
            <a:endParaRPr lang="ar-IQ" sz="2400" b="1" dirty="0" smtClean="0"/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IQ" sz="2400" b="1" dirty="0" smtClean="0"/>
              <a:t>الأمراض المرتبطة بالنساء  </a:t>
            </a:r>
            <a:endParaRPr lang="ar-IQ" sz="2400" b="1" dirty="0"/>
          </a:p>
          <a:p>
            <a:pPr algn="r"/>
            <a:endParaRPr lang="ar-IQ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8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9" y="195268"/>
            <a:ext cx="10820399" cy="709507"/>
          </a:xfrm>
        </p:spPr>
        <p:txBody>
          <a:bodyPr/>
          <a:lstStyle/>
          <a:p>
            <a:pPr algn="ctr"/>
            <a:r>
              <a:rPr lang="ar-IQ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المستدامة: مفهومها، تطورها، اهدافها</a:t>
            </a:r>
            <a:endParaRPr lang="en-US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319" y="1201654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61423"/>
            <a:ext cx="4129238" cy="2621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9239" y="1010653"/>
            <a:ext cx="59099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ضمان توفير </a:t>
            </a:r>
            <a:r>
              <a:rPr lang="ar-IQ" sz="2800" b="1" dirty="0"/>
              <a:t>المياه </a:t>
            </a:r>
            <a:r>
              <a:rPr lang="ar-IQ" sz="2800" b="1" dirty="0" smtClean="0"/>
              <a:t>النظيفة وخدمات </a:t>
            </a:r>
            <a:r>
              <a:rPr lang="ar-IQ" sz="2800" b="1" dirty="0"/>
              <a:t>الصرف الصحي للجميع وإدارتها إدارة </a:t>
            </a:r>
            <a:r>
              <a:rPr lang="ar-IQ" sz="2800" b="1" dirty="0" smtClean="0"/>
              <a:t>مستدامة</a:t>
            </a:r>
          </a:p>
          <a:p>
            <a:pPr algn="r" rtl="1"/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يعتبر </a:t>
            </a:r>
            <a:r>
              <a:rPr lang="ar-IQ" sz="2800" b="1" dirty="0"/>
              <a:t>التحضروالنمو السكاني والتغير المناخي من العوامل التي تفاقم ندرة الموارد الطبيعية </a:t>
            </a:r>
            <a:r>
              <a:rPr lang="ar-IQ" sz="2800" b="1" dirty="0" smtClean="0"/>
              <a:t>مع إتساع </a:t>
            </a:r>
            <a:r>
              <a:rPr lang="ar-IQ" sz="2800" b="1" dirty="0"/>
              <a:t>الفجوة بين العرض والطلب على المياه </a:t>
            </a:r>
            <a:r>
              <a:rPr lang="ar-IQ" sz="2800" b="1" dirty="0" smtClean="0"/>
              <a:t>.</a:t>
            </a:r>
          </a:p>
          <a:p>
            <a:pPr algn="r" rtl="1"/>
            <a:endParaRPr lang="ar-IQ" sz="2800" b="1" dirty="0" smtClean="0"/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IQ" sz="2800" b="1" dirty="0" smtClean="0"/>
              <a:t>ان التغير المناخي وشحت الامطار مما قد تسبب في ندرة المياة الصالحة للشرب وللزراعة.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6718263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647</TotalTime>
  <Words>1228</Words>
  <Application>Microsoft Office PowerPoint</Application>
  <PresentationFormat>Widescreen</PresentationFormat>
  <Paragraphs>137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Century Gothic</vt:lpstr>
      <vt:lpstr>Monotype Koufi</vt:lpstr>
      <vt:lpstr>Times New Roman</vt:lpstr>
      <vt:lpstr>Wingdings</vt:lpstr>
      <vt:lpstr>Vapor Trail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التنمية المستدامة: مفهومها، تطورها، اهدافها</vt:lpstr>
      <vt:lpstr>PowerPoint Presentation</vt:lpstr>
    </vt:vector>
  </TitlesOfParts>
  <Company>SACC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التنمية المستدامة: مفهومها، تطورها، اهدافها</dc:title>
  <dc:creator>Microsoft account</dc:creator>
  <cp:lastModifiedBy>Microsoft account</cp:lastModifiedBy>
  <cp:revision>92</cp:revision>
  <dcterms:created xsi:type="dcterms:W3CDTF">2025-01-20T10:51:51Z</dcterms:created>
  <dcterms:modified xsi:type="dcterms:W3CDTF">2025-02-04T21:49:23Z</dcterms:modified>
</cp:coreProperties>
</file>