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71B058-D0F9-4F1C-A9CB-B788991D79FD}"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A2578-B899-46AB-BF4F-7CB19B5284CF}" type="slidenum">
              <a:rPr lang="en-US" smtClean="0"/>
              <a:t>‹#›</a:t>
            </a:fld>
            <a:endParaRPr lang="en-US"/>
          </a:p>
        </p:txBody>
      </p:sp>
    </p:spTree>
    <p:extLst>
      <p:ext uri="{BB962C8B-B14F-4D97-AF65-F5344CB8AC3E}">
        <p14:creationId xmlns:p14="http://schemas.microsoft.com/office/powerpoint/2010/main" val="1725164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71B058-D0F9-4F1C-A9CB-B788991D79FD}"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A2578-B899-46AB-BF4F-7CB19B5284CF}" type="slidenum">
              <a:rPr lang="en-US" smtClean="0"/>
              <a:t>‹#›</a:t>
            </a:fld>
            <a:endParaRPr lang="en-US"/>
          </a:p>
        </p:txBody>
      </p:sp>
    </p:spTree>
    <p:extLst>
      <p:ext uri="{BB962C8B-B14F-4D97-AF65-F5344CB8AC3E}">
        <p14:creationId xmlns:p14="http://schemas.microsoft.com/office/powerpoint/2010/main" val="3762944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71B058-D0F9-4F1C-A9CB-B788991D79FD}"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A2578-B899-46AB-BF4F-7CB19B5284CF}" type="slidenum">
              <a:rPr lang="en-US" smtClean="0"/>
              <a:t>‹#›</a:t>
            </a:fld>
            <a:endParaRPr lang="en-US"/>
          </a:p>
        </p:txBody>
      </p:sp>
    </p:spTree>
    <p:extLst>
      <p:ext uri="{BB962C8B-B14F-4D97-AF65-F5344CB8AC3E}">
        <p14:creationId xmlns:p14="http://schemas.microsoft.com/office/powerpoint/2010/main" val="19554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71B058-D0F9-4F1C-A9CB-B788991D79FD}"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A2578-B899-46AB-BF4F-7CB19B5284CF}" type="slidenum">
              <a:rPr lang="en-US" smtClean="0"/>
              <a:t>‹#›</a:t>
            </a:fld>
            <a:endParaRPr lang="en-US"/>
          </a:p>
        </p:txBody>
      </p:sp>
    </p:spTree>
    <p:extLst>
      <p:ext uri="{BB962C8B-B14F-4D97-AF65-F5344CB8AC3E}">
        <p14:creationId xmlns:p14="http://schemas.microsoft.com/office/powerpoint/2010/main" val="2921495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71B058-D0F9-4F1C-A9CB-B788991D79FD}" type="datetimeFigureOut">
              <a:rPr lang="en-US" smtClean="0"/>
              <a:t>3/10/2015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A2578-B899-46AB-BF4F-7CB19B5284CF}" type="slidenum">
              <a:rPr lang="en-US" smtClean="0"/>
              <a:t>‹#›</a:t>
            </a:fld>
            <a:endParaRPr lang="en-US"/>
          </a:p>
        </p:txBody>
      </p:sp>
    </p:spTree>
    <p:extLst>
      <p:ext uri="{BB962C8B-B14F-4D97-AF65-F5344CB8AC3E}">
        <p14:creationId xmlns:p14="http://schemas.microsoft.com/office/powerpoint/2010/main" val="1217854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71B058-D0F9-4F1C-A9CB-B788991D79FD}" type="datetimeFigureOut">
              <a:rPr lang="en-US" smtClean="0"/>
              <a:t>3/10/2015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A2578-B899-46AB-BF4F-7CB19B5284CF}" type="slidenum">
              <a:rPr lang="en-US" smtClean="0"/>
              <a:t>‹#›</a:t>
            </a:fld>
            <a:endParaRPr lang="en-US"/>
          </a:p>
        </p:txBody>
      </p:sp>
    </p:spTree>
    <p:extLst>
      <p:ext uri="{BB962C8B-B14F-4D97-AF65-F5344CB8AC3E}">
        <p14:creationId xmlns:p14="http://schemas.microsoft.com/office/powerpoint/2010/main" val="2282627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71B058-D0F9-4F1C-A9CB-B788991D79FD}" type="datetimeFigureOut">
              <a:rPr lang="en-US" smtClean="0"/>
              <a:t>3/10/2015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5A2578-B899-46AB-BF4F-7CB19B5284CF}" type="slidenum">
              <a:rPr lang="en-US" smtClean="0"/>
              <a:t>‹#›</a:t>
            </a:fld>
            <a:endParaRPr lang="en-US"/>
          </a:p>
        </p:txBody>
      </p:sp>
    </p:spTree>
    <p:extLst>
      <p:ext uri="{BB962C8B-B14F-4D97-AF65-F5344CB8AC3E}">
        <p14:creationId xmlns:p14="http://schemas.microsoft.com/office/powerpoint/2010/main" val="415922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71B058-D0F9-4F1C-A9CB-B788991D79FD}" type="datetimeFigureOut">
              <a:rPr lang="en-US" smtClean="0"/>
              <a:t>3/10/2015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5A2578-B899-46AB-BF4F-7CB19B5284CF}" type="slidenum">
              <a:rPr lang="en-US" smtClean="0"/>
              <a:t>‹#›</a:t>
            </a:fld>
            <a:endParaRPr lang="en-US"/>
          </a:p>
        </p:txBody>
      </p:sp>
    </p:spTree>
    <p:extLst>
      <p:ext uri="{BB962C8B-B14F-4D97-AF65-F5344CB8AC3E}">
        <p14:creationId xmlns:p14="http://schemas.microsoft.com/office/powerpoint/2010/main" val="2607128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71B058-D0F9-4F1C-A9CB-B788991D79FD}" type="datetimeFigureOut">
              <a:rPr lang="en-US" smtClean="0"/>
              <a:t>3/10/2015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5A2578-B899-46AB-BF4F-7CB19B5284CF}" type="slidenum">
              <a:rPr lang="en-US" smtClean="0"/>
              <a:t>‹#›</a:t>
            </a:fld>
            <a:endParaRPr lang="en-US"/>
          </a:p>
        </p:txBody>
      </p:sp>
    </p:spTree>
    <p:extLst>
      <p:ext uri="{BB962C8B-B14F-4D97-AF65-F5344CB8AC3E}">
        <p14:creationId xmlns:p14="http://schemas.microsoft.com/office/powerpoint/2010/main" val="998839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71B058-D0F9-4F1C-A9CB-B788991D79FD}" type="datetimeFigureOut">
              <a:rPr lang="en-US" smtClean="0"/>
              <a:t>3/10/2015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A2578-B899-46AB-BF4F-7CB19B5284CF}" type="slidenum">
              <a:rPr lang="en-US" smtClean="0"/>
              <a:t>‹#›</a:t>
            </a:fld>
            <a:endParaRPr lang="en-US"/>
          </a:p>
        </p:txBody>
      </p:sp>
    </p:spTree>
    <p:extLst>
      <p:ext uri="{BB962C8B-B14F-4D97-AF65-F5344CB8AC3E}">
        <p14:creationId xmlns:p14="http://schemas.microsoft.com/office/powerpoint/2010/main" val="3908320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71B058-D0F9-4F1C-A9CB-B788991D79FD}" type="datetimeFigureOut">
              <a:rPr lang="en-US" smtClean="0"/>
              <a:t>3/10/2015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A2578-B899-46AB-BF4F-7CB19B5284CF}" type="slidenum">
              <a:rPr lang="en-US" smtClean="0"/>
              <a:t>‹#›</a:t>
            </a:fld>
            <a:endParaRPr lang="en-US"/>
          </a:p>
        </p:txBody>
      </p:sp>
    </p:spTree>
    <p:extLst>
      <p:ext uri="{BB962C8B-B14F-4D97-AF65-F5344CB8AC3E}">
        <p14:creationId xmlns:p14="http://schemas.microsoft.com/office/powerpoint/2010/main" val="2096149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71B058-D0F9-4F1C-A9CB-B788991D79FD}" type="datetimeFigureOut">
              <a:rPr lang="en-US" smtClean="0"/>
              <a:t>3/10/2015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5A2578-B899-46AB-BF4F-7CB19B5284CF}" type="slidenum">
              <a:rPr lang="en-US" smtClean="0"/>
              <a:t>‹#›</a:t>
            </a:fld>
            <a:endParaRPr lang="en-US"/>
          </a:p>
        </p:txBody>
      </p:sp>
    </p:spTree>
    <p:extLst>
      <p:ext uri="{BB962C8B-B14F-4D97-AF65-F5344CB8AC3E}">
        <p14:creationId xmlns:p14="http://schemas.microsoft.com/office/powerpoint/2010/main" val="1449198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Campylobacter</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75019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Campylobacter</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Members of the genus campylobacter are G-, slender, spiral to curved rods. They are motile with darting or corkscrew motion, </a:t>
            </a:r>
            <a:r>
              <a:rPr lang="en-US" dirty="0" err="1" smtClean="0"/>
              <a:t>microaerophilic</a:t>
            </a:r>
            <a:r>
              <a:rPr lang="en-US" dirty="0" smtClean="0"/>
              <a:t> that required 3-5% CO2. All are oxidase +, some are catalase +, most reduce nitrate, Urease – (that differentiate them from Helicobacter).</a:t>
            </a:r>
          </a:p>
          <a:p>
            <a:pPr algn="just"/>
            <a:r>
              <a:rPr lang="en-US" dirty="0" smtClean="0"/>
              <a:t>	Campylobacter species frequently lives as commensals in the intestinal tract of mammals &amp; birds. </a:t>
            </a:r>
            <a:r>
              <a:rPr lang="en-US" dirty="0" err="1" smtClean="0"/>
              <a:t>C.jujuni</a:t>
            </a:r>
            <a:r>
              <a:rPr lang="en-US" dirty="0" smtClean="0"/>
              <a:t>, the leading cause of bacterial food-born illness. C. coli, which contribute a minor share of cases. Animal derived foods, especially those from poultry are the major source of campylobacter species.</a:t>
            </a:r>
            <a:endParaRPr lang="en-US" dirty="0"/>
          </a:p>
        </p:txBody>
      </p:sp>
    </p:spTree>
    <p:extLst>
      <p:ext uri="{BB962C8B-B14F-4D97-AF65-F5344CB8AC3E}">
        <p14:creationId xmlns:p14="http://schemas.microsoft.com/office/powerpoint/2010/main" val="1926916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Disease and  Epidemiology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Campylobacter fetus</a:t>
            </a:r>
          </a:p>
          <a:p>
            <a:pPr marL="0" indent="0" algn="just">
              <a:buNone/>
            </a:pPr>
            <a:r>
              <a:rPr lang="en-US" dirty="0" smtClean="0"/>
              <a:t>It has been recognized causes of ovine &amp; bovine abortion. Sheep infected with </a:t>
            </a:r>
            <a:r>
              <a:rPr lang="en-US" dirty="0" err="1" smtClean="0"/>
              <a:t>C.fetus</a:t>
            </a:r>
            <a:r>
              <a:rPr lang="en-US" dirty="0" smtClean="0"/>
              <a:t> by ingestion of organism in contaminated food or water develop bacteremia. Infection of the placenta initiate an inflammatory process followed by abortion, usually in the third trimester of gestation.  Bovine infection result in bovine venereal </a:t>
            </a:r>
            <a:r>
              <a:rPr lang="en-US" dirty="0" err="1" smtClean="0"/>
              <a:t>campylobacteriosis</a:t>
            </a:r>
            <a:r>
              <a:rPr lang="en-US" dirty="0" smtClean="0"/>
              <a:t>, that transmitted  from bulls to cows. The syndrome usually manifest as infertility &amp; abortion occurs in &lt; 10% of infected cows</a:t>
            </a:r>
            <a:endParaRPr lang="en-US" dirty="0"/>
          </a:p>
        </p:txBody>
      </p:sp>
    </p:spTree>
    <p:extLst>
      <p:ext uri="{BB962C8B-B14F-4D97-AF65-F5344CB8AC3E}">
        <p14:creationId xmlns:p14="http://schemas.microsoft.com/office/powerpoint/2010/main" val="4093445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a:t>
            </a:r>
            <a:r>
              <a:rPr lang="en-US" dirty="0" err="1" smtClean="0"/>
              <a:t>jejuni</a:t>
            </a:r>
            <a:r>
              <a:rPr lang="en-US" dirty="0" smtClean="0"/>
              <a:t> &amp; C. coli</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Occurs in large numbers as commensals in the intestinal tract of food animals. Humans are infected by consumption of undercooked meat, especially poultry contaminated with either C. </a:t>
            </a:r>
            <a:r>
              <a:rPr lang="en-US" dirty="0" err="1" smtClean="0"/>
              <a:t>jejuni</a:t>
            </a:r>
            <a:r>
              <a:rPr lang="en-US" dirty="0" smtClean="0"/>
              <a:t> (95%) or C. coli (5%). An incubation period of 24-72 </a:t>
            </a:r>
            <a:r>
              <a:rPr lang="en-US" dirty="0" err="1" smtClean="0"/>
              <a:t>hrs</a:t>
            </a:r>
            <a:r>
              <a:rPr lang="en-US" dirty="0" smtClean="0"/>
              <a:t> I followed by severe diarrhea, with blood &amp; leukocytes in feces, fever, vomiting &amp; abdominal pain.</a:t>
            </a:r>
          </a:p>
          <a:p>
            <a:pPr algn="just"/>
            <a:r>
              <a:rPr lang="en-US" dirty="0" smtClean="0"/>
              <a:t>Dogs &amp; cats may be involved in transmission of </a:t>
            </a:r>
            <a:r>
              <a:rPr lang="en-US" dirty="0" err="1" smtClean="0"/>
              <a:t>campylobacteriosis</a:t>
            </a:r>
            <a:r>
              <a:rPr lang="en-US" dirty="0" smtClean="0"/>
              <a:t> to humans. Healthy dogs harbor C. </a:t>
            </a:r>
            <a:r>
              <a:rPr lang="en-US" dirty="0" err="1" smtClean="0"/>
              <a:t>jejuni</a:t>
            </a:r>
            <a:r>
              <a:rPr lang="en-US" dirty="0" smtClean="0"/>
              <a:t>, but sometimes associated with diarrhea. The organism found in clinically normal cats</a:t>
            </a:r>
            <a:endParaRPr lang="en-US" dirty="0"/>
          </a:p>
        </p:txBody>
      </p:sp>
    </p:spTree>
    <p:extLst>
      <p:ext uri="{BB962C8B-B14F-4D97-AF65-F5344CB8AC3E}">
        <p14:creationId xmlns:p14="http://schemas.microsoft.com/office/powerpoint/2010/main" val="936912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dirty="0" err="1" smtClean="0"/>
              <a:t>Extraintestinal</a:t>
            </a:r>
            <a:r>
              <a:rPr lang="en-US" dirty="0" smtClean="0"/>
              <a:t> infection with </a:t>
            </a:r>
            <a:r>
              <a:rPr lang="en-US" dirty="0" err="1" smtClean="0"/>
              <a:t>C.jejuni</a:t>
            </a:r>
            <a:r>
              <a:rPr lang="en-US" dirty="0" smtClean="0"/>
              <a:t> have been reported in sheep, goats, cattle &amp; pigs.  It causes abortion in sheep &amp; goats with symptoms similar to those of C. fetus abortion, &amp; mastitis in cattle. </a:t>
            </a:r>
            <a:r>
              <a:rPr lang="en-US" dirty="0" err="1" smtClean="0"/>
              <a:t>C.jejuni</a:t>
            </a:r>
            <a:r>
              <a:rPr lang="en-US" dirty="0" smtClean="0"/>
              <a:t> is frequently isolated from milk contaminated by feces or via </a:t>
            </a:r>
            <a:r>
              <a:rPr lang="en-US" dirty="0" err="1" smtClean="0"/>
              <a:t>mastitic</a:t>
            </a:r>
            <a:r>
              <a:rPr lang="en-US" dirty="0" smtClean="0"/>
              <a:t> infection, &amp; is the major source of infection in countries where raw milk is consumed. </a:t>
            </a:r>
            <a:r>
              <a:rPr lang="en-US" dirty="0" err="1" smtClean="0"/>
              <a:t>C.jejuni</a:t>
            </a:r>
            <a:r>
              <a:rPr lang="en-US" dirty="0" smtClean="0"/>
              <a:t> &amp; C. coli infection have been associated with abortion in sheep &amp; goats.</a:t>
            </a:r>
            <a:endParaRPr lang="en-US" dirty="0"/>
          </a:p>
        </p:txBody>
      </p:sp>
    </p:spTree>
    <p:extLst>
      <p:ext uri="{BB962C8B-B14F-4D97-AF65-F5344CB8AC3E}">
        <p14:creationId xmlns:p14="http://schemas.microsoft.com/office/powerpoint/2010/main" val="667043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Pathogenesis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Pathogenesis of </a:t>
            </a:r>
            <a:r>
              <a:rPr lang="en-US" dirty="0" err="1" smtClean="0"/>
              <a:t>C.jejuni</a:t>
            </a:r>
            <a:r>
              <a:rPr lang="en-US" dirty="0" smtClean="0"/>
              <a:t> is initiated when the organism penetrate the intestinal mucous layer &amp; invade the enterocytes. This adherence facilitate resistance to elimination by peristalsis. Attachment factor include </a:t>
            </a:r>
            <a:r>
              <a:rPr lang="en-US" dirty="0" err="1" smtClean="0"/>
              <a:t>fibronectin</a:t>
            </a:r>
            <a:r>
              <a:rPr lang="en-US" dirty="0" smtClean="0"/>
              <a:t> binding protein, lipoprotein, </a:t>
            </a:r>
            <a:r>
              <a:rPr lang="en-US" dirty="0" err="1" smtClean="0"/>
              <a:t>flagellin</a:t>
            </a:r>
            <a:r>
              <a:rPr lang="en-US" dirty="0" smtClean="0"/>
              <a:t>, </a:t>
            </a:r>
            <a:r>
              <a:rPr lang="en-US" dirty="0" err="1" smtClean="0"/>
              <a:t>pilus</a:t>
            </a:r>
            <a:r>
              <a:rPr lang="en-US" dirty="0" smtClean="0"/>
              <a:t> protein &amp; LPS. Binding is followed by invasion reaching to deeper tissues by </a:t>
            </a:r>
            <a:r>
              <a:rPr lang="en-US" dirty="0" err="1" smtClean="0"/>
              <a:t>transcytosis</a:t>
            </a:r>
            <a:r>
              <a:rPr lang="en-US" dirty="0" smtClean="0"/>
              <a:t> &amp; can be found in granulocytes, </a:t>
            </a:r>
            <a:r>
              <a:rPr lang="en-US" dirty="0" err="1" smtClean="0"/>
              <a:t>paranchymal</a:t>
            </a:r>
            <a:r>
              <a:rPr lang="en-US" dirty="0" smtClean="0"/>
              <a:t> cells, &amp; mononuclear cells. Survival of </a:t>
            </a:r>
            <a:r>
              <a:rPr lang="en-US" dirty="0" err="1" smtClean="0"/>
              <a:t>C.jejuni</a:t>
            </a:r>
            <a:r>
              <a:rPr lang="en-US" dirty="0" smtClean="0"/>
              <a:t> in macrophages may contribute to disease severity, duration of symptoms &amp; rate of relapse.</a:t>
            </a:r>
            <a:endParaRPr lang="en-US" dirty="0"/>
          </a:p>
        </p:txBody>
      </p:sp>
    </p:spTree>
    <p:extLst>
      <p:ext uri="{BB962C8B-B14F-4D97-AF65-F5344CB8AC3E}">
        <p14:creationId xmlns:p14="http://schemas.microsoft.com/office/powerpoint/2010/main" val="1785523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Diagnosis of venereal </a:t>
            </a:r>
            <a:r>
              <a:rPr lang="en-US" dirty="0" err="1" smtClean="0"/>
              <a:t>campylobacteriosis</a:t>
            </a:r>
            <a:r>
              <a:rPr lang="en-US" dirty="0" smtClean="0"/>
              <a:t> requires bacteriological culture. Vaginal or </a:t>
            </a:r>
            <a:r>
              <a:rPr lang="en-US" dirty="0" err="1" smtClean="0"/>
              <a:t>preputal</a:t>
            </a:r>
            <a:r>
              <a:rPr lang="en-US" dirty="0" smtClean="0"/>
              <a:t> washing should be cultured immediately. Colombia blood agar is sufficient for isolation. Plates should be incubated under </a:t>
            </a:r>
            <a:r>
              <a:rPr lang="en-US" dirty="0" err="1" smtClean="0"/>
              <a:t>microaerophilic</a:t>
            </a:r>
            <a:r>
              <a:rPr lang="en-US" dirty="0" smtClean="0"/>
              <a:t> condition at 37 C, &amp; should be continued through 5 days before discarding as negative.  </a:t>
            </a:r>
            <a:r>
              <a:rPr lang="en-US" dirty="0" err="1" smtClean="0"/>
              <a:t>C.fetus</a:t>
            </a:r>
            <a:r>
              <a:rPr lang="en-US" dirty="0" smtClean="0"/>
              <a:t> is distinguished from </a:t>
            </a:r>
            <a:r>
              <a:rPr lang="en-US" dirty="0" err="1" smtClean="0"/>
              <a:t>C.jejuni</a:t>
            </a:r>
            <a:r>
              <a:rPr lang="en-US" dirty="0" smtClean="0"/>
              <a:t> by optimal growth at 37C &amp; susceptibility to </a:t>
            </a:r>
            <a:r>
              <a:rPr lang="en-US" dirty="0" err="1" smtClean="0"/>
              <a:t>cephalothin</a:t>
            </a:r>
            <a:r>
              <a:rPr lang="en-US" dirty="0" smtClean="0"/>
              <a:t>. It can also be identified by PCR.</a:t>
            </a:r>
          </a:p>
          <a:p>
            <a:pPr algn="just"/>
            <a:r>
              <a:rPr lang="en-US" dirty="0" smtClean="0"/>
              <a:t>	Specimens to be examined for C. </a:t>
            </a:r>
            <a:r>
              <a:rPr lang="en-US" dirty="0" err="1" smtClean="0"/>
              <a:t>jejuni</a:t>
            </a:r>
            <a:r>
              <a:rPr lang="en-US" dirty="0" smtClean="0"/>
              <a:t> can be transported by Cary-Blair medium. Plates of Colombia blood agar inoculated &amp; incubated under </a:t>
            </a:r>
            <a:r>
              <a:rPr lang="en-US" dirty="0" err="1" smtClean="0"/>
              <a:t>microaerophilic</a:t>
            </a:r>
            <a:r>
              <a:rPr lang="en-US" dirty="0" smtClean="0"/>
              <a:t> condition, but at 42 C.</a:t>
            </a:r>
            <a:endParaRPr lang="en-US" dirty="0"/>
          </a:p>
        </p:txBody>
      </p:sp>
    </p:spTree>
    <p:extLst>
      <p:ext uri="{BB962C8B-B14F-4D97-AF65-F5344CB8AC3E}">
        <p14:creationId xmlns:p14="http://schemas.microsoft.com/office/powerpoint/2010/main" val="10163891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488</Words>
  <Application>Microsoft Office PowerPoint</Application>
  <PresentationFormat>On-screen Show (4:3)</PresentationFormat>
  <Paragraphs>16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Campylobacter</vt:lpstr>
      <vt:lpstr>Campylobacter</vt:lpstr>
      <vt:lpstr>Disease and  Epidemiology </vt:lpstr>
      <vt:lpstr>C. jejuni &amp; C. coli</vt:lpstr>
      <vt:lpstr>PowerPoint Presentation</vt:lpstr>
      <vt:lpstr>Pathogenesis</vt:lpstr>
      <vt:lpstr>Diagnosis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Campylobacter</dc:title>
  <dc:creator>van</dc:creator>
  <cp:lastModifiedBy>van</cp:lastModifiedBy>
  <cp:revision>2</cp:revision>
  <dcterms:created xsi:type="dcterms:W3CDTF">2015-03-10T19:50:34Z</dcterms:created>
  <dcterms:modified xsi:type="dcterms:W3CDTF">2015-03-10T20:02:54Z</dcterms:modified>
</cp:coreProperties>
</file>