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4"/>
  </p:notesMasterIdLst>
  <p:sldIdLst>
    <p:sldId id="256" r:id="rId2"/>
    <p:sldId id="332" r:id="rId3"/>
    <p:sldId id="346" r:id="rId4"/>
    <p:sldId id="347" r:id="rId5"/>
    <p:sldId id="339" r:id="rId6"/>
    <p:sldId id="340" r:id="rId7"/>
    <p:sldId id="343" r:id="rId8"/>
    <p:sldId id="342" r:id="rId9"/>
    <p:sldId id="344" r:id="rId10"/>
    <p:sldId id="345" r:id="rId11"/>
    <p:sldId id="349" r:id="rId12"/>
    <p:sldId id="348" r:id="rId13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>
        <p:scale>
          <a:sx n="90" d="100"/>
          <a:sy n="90" d="100"/>
        </p:scale>
        <p:origin x="-8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635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457327CF-A62C-449F-A139-8EDC8CC93D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ar-IQ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ar-IQ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ar-IQ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IQ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ar-IQ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IQ"/>
              </a:p>
            </p:txBody>
          </p:sp>
        </p:grpSp>
      </p:grpSp>
      <p:sp>
        <p:nvSpPr>
          <p:cNvPr id="1239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7E1E-BAF0-4C66-A3CC-29AE6515A8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0B451-4EA2-46C4-85D1-E8B00B0889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CC32-4844-4810-AB71-31A424AB30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9B6DD-6D44-4152-BAD9-B431EBFCB9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D889B-2FB2-4811-A7A2-5AA646CB423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660AD-3558-42FA-821D-2E95AC1366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0FF0-792A-44BA-9FA5-F65F8A9D27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7EA7-8198-4746-8A6B-6D90BF69B9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5129-C6E4-441F-B41F-A519F1C50C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0C31-ECAB-4C51-97E9-8CCEA41480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1D93-17D0-49C9-B0C7-EB873FFD6C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228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ar-IQ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2288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ar-IQ" sz="2400">
                  <a:latin typeface="Times New Roman" pitchFamily="18" charset="0"/>
                </a:endParaRPr>
              </a:p>
            </p:txBody>
          </p:sp>
          <p:sp>
            <p:nvSpPr>
              <p:cNvPr id="12288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IQ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4A7BCF-D558-4A42-A15B-21A54D0F9E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Anatomy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7315200" cy="1600200"/>
          </a:xfrm>
        </p:spPr>
        <p:txBody>
          <a:bodyPr/>
          <a:lstStyle/>
          <a:p>
            <a:pPr eaLnBrk="1" hangingPunct="1"/>
            <a:r>
              <a:rPr lang="en-US" sz="3200" i="1" dirty="0" smtClean="0">
                <a:latin typeface="Algerian" panose="04020705040A02060702" pitchFamily="82" charset="0"/>
              </a:rPr>
              <a:t>Myology</a:t>
            </a:r>
          </a:p>
          <a:p>
            <a:pPr eaLnBrk="1" hangingPunct="1"/>
            <a:r>
              <a:rPr lang="en-US" dirty="0" smtClean="0"/>
              <a:t>By: </a:t>
            </a:r>
            <a:r>
              <a:rPr lang="en-US" sz="2000" i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Dr. Ammar Ismail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skeletal muscle:</a:t>
            </a:r>
            <a:br>
              <a:rPr lang="en-US" dirty="0" smtClean="0"/>
            </a:br>
            <a:r>
              <a:rPr lang="en-US" sz="2400" dirty="0" smtClean="0"/>
              <a:t>Muscle can be classified according to the morphology into:</a:t>
            </a:r>
            <a:endParaRPr lang="ar-IQ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b="1" dirty="0" smtClean="0"/>
              <a:t>1- strap muscle(wide m.): the bundle of myofibril is parallel.</a:t>
            </a:r>
          </a:p>
          <a:p>
            <a:pPr algn="l" rtl="0"/>
            <a:r>
              <a:rPr lang="en-US" sz="2000" dirty="0" smtClean="0"/>
              <a:t>a- Wide muscle imbued with </a:t>
            </a:r>
            <a:r>
              <a:rPr lang="en-US" sz="2000" dirty="0" err="1" smtClean="0"/>
              <a:t>tendinous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b- Wide muscle with aponeurosis.  </a:t>
            </a:r>
          </a:p>
          <a:p>
            <a:pPr algn="l" rtl="0"/>
            <a:r>
              <a:rPr lang="en-US" sz="2000" b="1" dirty="0" smtClean="0"/>
              <a:t>2- Fusiform muscle( spindle m.): this type contain one tendon or more than.</a:t>
            </a:r>
          </a:p>
          <a:p>
            <a:pPr algn="l" rtl="0"/>
            <a:r>
              <a:rPr lang="en-US" sz="2000" dirty="0"/>
              <a:t>a</a:t>
            </a:r>
            <a:r>
              <a:rPr lang="en-US" sz="2000" dirty="0" smtClean="0"/>
              <a:t>- single headed muscle</a:t>
            </a:r>
          </a:p>
          <a:p>
            <a:pPr algn="l" rtl="0"/>
            <a:r>
              <a:rPr lang="en-US" sz="2000" dirty="0" smtClean="0"/>
              <a:t>b- two headed muscle (biceps muscle)</a:t>
            </a:r>
          </a:p>
          <a:p>
            <a:pPr algn="l" rtl="0"/>
            <a:r>
              <a:rPr lang="en-US" sz="2000" dirty="0"/>
              <a:t>c</a:t>
            </a:r>
            <a:r>
              <a:rPr lang="en-US" sz="2000" dirty="0" smtClean="0"/>
              <a:t>- three headed </a:t>
            </a:r>
            <a:r>
              <a:rPr lang="en-US" sz="2000" dirty="0"/>
              <a:t>muscle </a:t>
            </a:r>
            <a:r>
              <a:rPr lang="en-US" sz="2000" dirty="0" smtClean="0"/>
              <a:t>(triceps </a:t>
            </a:r>
            <a:r>
              <a:rPr lang="en-US" sz="2000" dirty="0"/>
              <a:t>muscle</a:t>
            </a:r>
            <a:r>
              <a:rPr lang="en-US" sz="2000" dirty="0" smtClean="0"/>
              <a:t>)</a:t>
            </a:r>
          </a:p>
          <a:p>
            <a:pPr algn="l" rtl="0"/>
            <a:r>
              <a:rPr lang="en-US" sz="2000" dirty="0" smtClean="0"/>
              <a:t>d- four </a:t>
            </a:r>
            <a:r>
              <a:rPr lang="en-US" sz="2000" dirty="0"/>
              <a:t>headed muscle </a:t>
            </a:r>
            <a:r>
              <a:rPr lang="en-US" sz="2000" dirty="0" smtClean="0"/>
              <a:t>(quadriceps </a:t>
            </a:r>
            <a:r>
              <a:rPr lang="en-US" sz="2000" dirty="0"/>
              <a:t>muscle</a:t>
            </a:r>
            <a:r>
              <a:rPr lang="en-US" sz="2000" dirty="0" smtClean="0"/>
              <a:t>)</a:t>
            </a:r>
            <a:endParaRPr lang="en-US" dirty="0" smtClean="0"/>
          </a:p>
          <a:p>
            <a:pPr algn="l" rtl="0"/>
            <a:r>
              <a:rPr lang="en-US" sz="2000" b="1" dirty="0" smtClean="0"/>
              <a:t>3- Digastric muscle (two bellied m.): when the muscle contain two gastric.</a:t>
            </a:r>
          </a:p>
          <a:p>
            <a:pPr algn="l" rtl="0"/>
            <a:r>
              <a:rPr lang="en-US" sz="2000" b="1" dirty="0" smtClean="0"/>
              <a:t>4- pennate muscle ( </a:t>
            </a:r>
            <a:r>
              <a:rPr lang="en-US" sz="2000" b="1" dirty="0" err="1" smtClean="0"/>
              <a:t>unipennate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dipennate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multipennate</a:t>
            </a:r>
            <a:r>
              <a:rPr lang="en-US" sz="2000" b="1" dirty="0" smtClean="0"/>
              <a:t>)</a:t>
            </a:r>
          </a:p>
          <a:p>
            <a:pPr algn="l" rtl="0"/>
            <a:r>
              <a:rPr lang="en-US" sz="2000" b="1" dirty="0" smtClean="0"/>
              <a:t>5-Circular muscle (orbicularis m.)</a:t>
            </a:r>
          </a:p>
          <a:p>
            <a:pPr algn="l" rtl="0"/>
            <a:r>
              <a:rPr lang="en-US" sz="2000" b="1" dirty="0" smtClean="0"/>
              <a:t>6- Sphincter muscle (sphincter m.)</a:t>
            </a:r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40721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4589" r="48397" b="7955"/>
          <a:stretch/>
        </p:blipFill>
        <p:spPr>
          <a:xfrm rot="5400000">
            <a:off x="2438403" y="-1"/>
            <a:ext cx="4571998" cy="7924803"/>
          </a:xfrm>
        </p:spPr>
      </p:pic>
    </p:spTree>
    <p:extLst>
      <p:ext uri="{BB962C8B-B14F-4D97-AF65-F5344CB8AC3E}">
        <p14:creationId xmlns:p14="http://schemas.microsoft.com/office/powerpoint/2010/main" val="22890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Muscle can be classified according to the </a:t>
            </a:r>
            <a:r>
              <a:rPr lang="en-US" sz="2400" dirty="0" smtClean="0"/>
              <a:t>function or effect  </a:t>
            </a:r>
            <a:r>
              <a:rPr lang="en-US" sz="2400" dirty="0"/>
              <a:t>into:</a:t>
            </a:r>
            <a:endParaRPr lang="ar-IQ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/>
              <a:t>1- extensor:</a:t>
            </a:r>
          </a:p>
          <a:p>
            <a:pPr algn="l" rtl="0"/>
            <a:r>
              <a:rPr lang="en-US" sz="2400" dirty="0" smtClean="0"/>
              <a:t>2- flexor </a:t>
            </a:r>
          </a:p>
          <a:p>
            <a:pPr algn="l" rtl="0"/>
            <a:r>
              <a:rPr lang="en-US" sz="2400" dirty="0" smtClean="0"/>
              <a:t>3- adductor </a:t>
            </a:r>
          </a:p>
          <a:p>
            <a:pPr algn="l" rtl="0"/>
            <a:r>
              <a:rPr lang="en-US" sz="2400" dirty="0" smtClean="0"/>
              <a:t>4- abductor</a:t>
            </a:r>
          </a:p>
          <a:p>
            <a:pPr algn="l" rtl="0"/>
            <a:r>
              <a:rPr lang="en-US" sz="2400" dirty="0" smtClean="0"/>
              <a:t>5- sphincter</a:t>
            </a:r>
          </a:p>
          <a:p>
            <a:pPr algn="l" rtl="0"/>
            <a:r>
              <a:rPr lang="en-US" sz="2400" dirty="0" smtClean="0"/>
              <a:t>6-dilator</a:t>
            </a:r>
          </a:p>
          <a:p>
            <a:pPr algn="l" rtl="0"/>
            <a:r>
              <a:rPr lang="en-US" sz="2400" dirty="0" smtClean="0"/>
              <a:t>7- </a:t>
            </a:r>
            <a:r>
              <a:rPr lang="en-US" sz="2400" dirty="0" err="1" smtClean="0"/>
              <a:t>levator</a:t>
            </a:r>
            <a:endParaRPr lang="en-US" sz="2400" dirty="0" smtClean="0"/>
          </a:p>
          <a:p>
            <a:pPr algn="l" rtl="0"/>
            <a:r>
              <a:rPr lang="en-US" sz="2400" dirty="0" smtClean="0"/>
              <a:t>8- depressor</a:t>
            </a:r>
          </a:p>
          <a:p>
            <a:pPr algn="l" rtl="0"/>
            <a:r>
              <a:rPr lang="en-US" sz="2400" dirty="0" smtClean="0"/>
              <a:t>9-rotator</a:t>
            </a:r>
          </a:p>
          <a:p>
            <a:pPr algn="l" rtl="0"/>
            <a:r>
              <a:rPr lang="en-US" sz="2400" dirty="0" smtClean="0"/>
              <a:t>10- supinator</a:t>
            </a:r>
          </a:p>
          <a:p>
            <a:pPr algn="l" rtl="0"/>
            <a:r>
              <a:rPr lang="en-US" sz="2400" dirty="0" smtClean="0"/>
              <a:t>11-pronator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447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Myology:(Muscular system)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2400" dirty="0" smtClean="0">
                <a:latin typeface="+mj-lt"/>
              </a:rPr>
              <a:t>Branch from the anatomy which study muscles and accessory structure such as fascia, synovial sheath.</a:t>
            </a:r>
          </a:p>
          <a:p>
            <a:pPr algn="just" rtl="0"/>
            <a:r>
              <a:rPr lang="en-US" sz="2400" dirty="0" smtClean="0">
                <a:latin typeface="+mj-lt"/>
              </a:rPr>
              <a:t>Muscles:  The contractile organs responsible for movement in an animals.</a:t>
            </a:r>
          </a:p>
          <a:p>
            <a:pPr algn="just" rtl="0"/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7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81400" cy="1162050"/>
          </a:xfrm>
        </p:spPr>
        <p:txBody>
          <a:bodyPr/>
          <a:lstStyle/>
          <a:p>
            <a:r>
              <a:rPr lang="en-US" dirty="0"/>
              <a:t>Classification of the muscles: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7" t="9172" r="9736"/>
          <a:stretch/>
        </p:blipFill>
        <p:spPr>
          <a:xfrm rot="5400000">
            <a:off x="5127543" y="1296276"/>
            <a:ext cx="3047999" cy="48750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/>
          <a:lstStyle/>
          <a:p>
            <a:pPr algn="just" rtl="0"/>
            <a:r>
              <a:rPr lang="en-US" sz="2000" dirty="0"/>
              <a:t>A-according to the morphology of the </a:t>
            </a:r>
            <a:r>
              <a:rPr lang="en-US" sz="2000" dirty="0" smtClean="0"/>
              <a:t>muscle:</a:t>
            </a:r>
            <a:endParaRPr lang="en-US" sz="2000" dirty="0"/>
          </a:p>
          <a:p>
            <a:pPr marL="342900" indent="-342900" algn="just" rtl="0">
              <a:buFont typeface="Wingdings" panose="05000000000000000000" pitchFamily="2" charset="2"/>
              <a:buChar char="§"/>
            </a:pPr>
            <a:r>
              <a:rPr lang="en-US" sz="2000" dirty="0"/>
              <a:t>Striated (skeletal, cardiac)</a:t>
            </a:r>
          </a:p>
          <a:p>
            <a:pPr marL="342900" indent="-342900" algn="just" rtl="0">
              <a:buFont typeface="Wingdings" panose="05000000000000000000" pitchFamily="2" charset="2"/>
              <a:buChar char="§"/>
            </a:pPr>
            <a:r>
              <a:rPr lang="en-US" sz="2000" dirty="0"/>
              <a:t>Un striated ( smooth) </a:t>
            </a:r>
            <a:r>
              <a:rPr lang="en-US" sz="2000" dirty="0" smtClean="0"/>
              <a:t>GIT</a:t>
            </a:r>
          </a:p>
          <a:p>
            <a:pPr marL="342900" indent="-342900" algn="just" rtl="0"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just" rtl="0"/>
            <a:r>
              <a:rPr lang="en-US" sz="2000" dirty="0"/>
              <a:t>B</a:t>
            </a:r>
            <a:r>
              <a:rPr lang="en-US" sz="2000" dirty="0" smtClean="0"/>
              <a:t>- </a:t>
            </a:r>
            <a:r>
              <a:rPr lang="en-US" sz="2000" dirty="0"/>
              <a:t>according to the function:</a:t>
            </a:r>
          </a:p>
          <a:p>
            <a:pPr algn="just" rtl="0"/>
            <a:r>
              <a:rPr lang="en-US" sz="2000" b="1" dirty="0"/>
              <a:t>Voluntary muscles</a:t>
            </a:r>
            <a:r>
              <a:rPr lang="en-US" sz="2000" dirty="0"/>
              <a:t>. Skeletal muscles, they allow movement from one place to another, generally attached to bone.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7239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33800" cy="1162050"/>
          </a:xfrm>
        </p:spPr>
        <p:txBody>
          <a:bodyPr/>
          <a:lstStyle/>
          <a:p>
            <a:r>
              <a:rPr lang="en-US" dirty="0"/>
              <a:t>Classification of the muscles: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9172" r="60419" b="7350"/>
          <a:stretch/>
        </p:blipFill>
        <p:spPr>
          <a:xfrm rot="5400000">
            <a:off x="5223163" y="339437"/>
            <a:ext cx="2895602" cy="46551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3581400" cy="4691063"/>
          </a:xfrm>
        </p:spPr>
        <p:txBody>
          <a:bodyPr/>
          <a:lstStyle/>
          <a:p>
            <a:pPr algn="just" rtl="0"/>
            <a:r>
              <a:rPr lang="en-US" sz="2000" b="1" dirty="0"/>
              <a:t>Involuntary muscles. </a:t>
            </a:r>
            <a:r>
              <a:rPr lang="en-US" sz="2000" dirty="0"/>
              <a:t>Cardiac and smooth muscles are responsible for breathing, heart beat, peristaltic movements of intestine, constriction of blood vessels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7279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2000" dirty="0" smtClean="0"/>
              <a:t>The skeletal muscles are voluntary and consisted of three general parts: The contractile muscle belly and two ends, covered by sheath </a:t>
            </a:r>
            <a:r>
              <a:rPr lang="en-US" sz="2000" dirty="0" err="1" smtClean="0"/>
              <a:t>epimysium</a:t>
            </a:r>
            <a:r>
              <a:rPr lang="en-US" sz="2000" dirty="0" smtClean="0"/>
              <a:t>. This ends is called tendons or aponeurosis connect with any bone or cartilage or muscles.</a:t>
            </a:r>
          </a:p>
          <a:p>
            <a:pPr algn="just" rtl="0"/>
            <a:endParaRPr lang="en-US" sz="2000" dirty="0" smtClean="0"/>
          </a:p>
          <a:p>
            <a:pPr algn="just" rtl="0"/>
            <a:r>
              <a:rPr lang="en-US" sz="2000" b="1" dirty="0"/>
              <a:t>Note: </a:t>
            </a:r>
            <a:r>
              <a:rPr lang="en-US" sz="2000" dirty="0"/>
              <a:t>Skeletal muscle will not contract in the absence of a functional nerve supply (</a:t>
            </a:r>
            <a:r>
              <a:rPr lang="en-US" sz="2000" dirty="0" smtClean="0"/>
              <a:t>denervation atrophy </a:t>
            </a:r>
            <a:r>
              <a:rPr lang="en-US" sz="2000" dirty="0"/>
              <a:t>occurs). One neuron innervates a variable number of muscle fibers. </a:t>
            </a:r>
            <a:endParaRPr lang="en-US" sz="2000" dirty="0" smtClean="0"/>
          </a:p>
          <a:p>
            <a:pPr algn="just" rtl="0"/>
            <a:r>
              <a:rPr lang="en-US" sz="2000" dirty="0" smtClean="0"/>
              <a:t>The </a:t>
            </a:r>
            <a:r>
              <a:rPr lang="en-US" sz="2000" dirty="0"/>
              <a:t>neuron </a:t>
            </a:r>
            <a:r>
              <a:rPr lang="en-US" sz="2000" dirty="0" smtClean="0"/>
              <a:t>plus the </a:t>
            </a:r>
            <a:r>
              <a:rPr lang="en-US" sz="2000" dirty="0"/>
              <a:t>muscle fibers it innervates constitute a </a:t>
            </a:r>
            <a:r>
              <a:rPr lang="en-US" sz="2000" b="1" dirty="0"/>
              <a:t>motor unit. </a:t>
            </a:r>
            <a:endParaRPr lang="en-US" sz="2000" b="1" dirty="0" smtClean="0"/>
          </a:p>
          <a:p>
            <a:pPr algn="just" rtl="0"/>
            <a:r>
              <a:rPr lang="en-US" sz="2000" dirty="0" smtClean="0"/>
              <a:t>To </a:t>
            </a:r>
            <a:r>
              <a:rPr lang="en-US" sz="2000" dirty="0"/>
              <a:t>produce a stronger </a:t>
            </a:r>
            <a:r>
              <a:rPr lang="en-US" sz="2000" dirty="0" smtClean="0"/>
              <a:t>contraction, the </a:t>
            </a:r>
            <a:r>
              <a:rPr lang="en-US" sz="2000" dirty="0"/>
              <a:t>nervous system activates more motor units.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6805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r>
              <a:rPr lang="en-US" dirty="0"/>
              <a:t>Muscle-related connective tissue: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2250" y="2155110"/>
            <a:ext cx="5111750" cy="29502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98850" cy="4691063"/>
          </a:xfrm>
        </p:spPr>
        <p:txBody>
          <a:bodyPr/>
          <a:lstStyle/>
          <a:p>
            <a:pPr algn="just" rtl="0"/>
            <a:r>
              <a:rPr lang="en-US" sz="2000" dirty="0"/>
              <a:t>Muscle associated fascia:</a:t>
            </a:r>
          </a:p>
          <a:p>
            <a:pPr algn="just" rtl="0"/>
            <a:r>
              <a:rPr lang="en-US" sz="2000" dirty="0"/>
              <a:t>1. </a:t>
            </a:r>
            <a:r>
              <a:rPr lang="en-US" sz="2000" i="1" dirty="0" err="1"/>
              <a:t>epimysium</a:t>
            </a:r>
            <a:r>
              <a:rPr lang="en-US" sz="2000" i="1" dirty="0"/>
              <a:t> </a:t>
            </a:r>
            <a:r>
              <a:rPr lang="en-US" sz="2000" dirty="0"/>
              <a:t>= loose or dense connective tissue surrounding an entire muscle</a:t>
            </a:r>
          </a:p>
          <a:p>
            <a:pPr algn="just" rtl="0"/>
            <a:r>
              <a:rPr lang="en-US" sz="2000" dirty="0"/>
              <a:t>2. </a:t>
            </a:r>
            <a:r>
              <a:rPr lang="en-US" sz="2000" i="1" dirty="0"/>
              <a:t>perimysium </a:t>
            </a:r>
            <a:r>
              <a:rPr lang="en-US" sz="2000" dirty="0"/>
              <a:t>= </a:t>
            </a:r>
            <a:r>
              <a:rPr lang="en-US" sz="2000" smtClean="0"/>
              <a:t>loose </a:t>
            </a:r>
            <a:r>
              <a:rPr lang="en-US" sz="2000" smtClean="0"/>
              <a:t>or dense  </a:t>
            </a:r>
            <a:r>
              <a:rPr lang="en-US" sz="2000" dirty="0"/>
              <a:t>connective tissue defining muscle fascicles</a:t>
            </a:r>
          </a:p>
          <a:p>
            <a:pPr algn="just" rtl="0"/>
            <a:r>
              <a:rPr lang="en-US" sz="2000" dirty="0"/>
              <a:t>3. </a:t>
            </a:r>
            <a:r>
              <a:rPr lang="en-US" sz="2000" i="1" dirty="0" err="1"/>
              <a:t>endomysium</a:t>
            </a:r>
            <a:r>
              <a:rPr lang="en-US" sz="2000" i="1" dirty="0"/>
              <a:t> </a:t>
            </a:r>
            <a:r>
              <a:rPr lang="en-US" sz="2000" dirty="0"/>
              <a:t>= small amounts of loose c.t. surrounding individual muscle fibers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417378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are two types of attachment of skeletal muscles with skeleton :</a:t>
            </a:r>
          </a:p>
          <a:p>
            <a:pPr algn="just" rtl="0"/>
            <a:r>
              <a:rPr lang="en-US" dirty="0" smtClean="0"/>
              <a:t>1- Fleshy attachment smooth</a:t>
            </a:r>
          </a:p>
          <a:p>
            <a:pPr algn="just" rtl="0"/>
            <a:r>
              <a:rPr lang="en-US" dirty="0" smtClean="0"/>
              <a:t>2- </a:t>
            </a:r>
            <a:r>
              <a:rPr lang="en-US" dirty="0" err="1" smtClean="0"/>
              <a:t>Tendonous</a:t>
            </a:r>
            <a:r>
              <a:rPr lang="en-US" dirty="0" smtClean="0"/>
              <a:t> attachment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4008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6050" y="2189506"/>
            <a:ext cx="5111750" cy="2020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98850" cy="4691063"/>
          </a:xfrm>
        </p:spPr>
        <p:txBody>
          <a:bodyPr/>
          <a:lstStyle/>
          <a:p>
            <a:pPr algn="just" rtl="0"/>
            <a:r>
              <a:rPr lang="en-US" sz="2000" dirty="0"/>
              <a:t>Tendon protection:</a:t>
            </a:r>
          </a:p>
          <a:p>
            <a:pPr algn="just" rtl="0"/>
            <a:r>
              <a:rPr lang="en-US" sz="2000" dirty="0"/>
              <a:t>A. </a:t>
            </a:r>
            <a:r>
              <a:rPr lang="en-US" sz="2000" i="1" dirty="0"/>
              <a:t>bursa </a:t>
            </a:r>
            <a:r>
              <a:rPr lang="en-US" sz="2000" dirty="0"/>
              <a:t>= synovial pocket inserted between a tendon and a bony prominence</a:t>
            </a:r>
          </a:p>
          <a:p>
            <a:pPr algn="just" rtl="0"/>
            <a:r>
              <a:rPr lang="en-US" sz="2000" dirty="0"/>
              <a:t>B. </a:t>
            </a:r>
            <a:r>
              <a:rPr lang="en-US" sz="2000" i="1" dirty="0"/>
              <a:t>tendon synovial sheath </a:t>
            </a:r>
            <a:r>
              <a:rPr lang="en-US" sz="2000" dirty="0"/>
              <a:t>= lubrication where tendons are bound, e.g., by retinaculum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80590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Muscle names</a:t>
            </a:r>
            <a:r>
              <a:rPr lang="en-US" sz="4400" b="1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2400" dirty="0" smtClean="0"/>
              <a:t>Muscle </a:t>
            </a:r>
            <a:r>
              <a:rPr lang="en-US" sz="2400" dirty="0"/>
              <a:t>names may be </a:t>
            </a:r>
            <a:r>
              <a:rPr lang="en-US" sz="2400" dirty="0" err="1"/>
              <a:t>latinized</a:t>
            </a:r>
            <a:r>
              <a:rPr lang="en-US" sz="2400" dirty="0"/>
              <a:t> (flexor </a:t>
            </a:r>
            <a:r>
              <a:rPr lang="en-US" sz="2400" dirty="0" err="1"/>
              <a:t>digitorum</a:t>
            </a:r>
            <a:r>
              <a:rPr lang="en-US" sz="2400" dirty="0"/>
              <a:t> </a:t>
            </a:r>
            <a:r>
              <a:rPr lang="en-US" sz="2400" dirty="0" err="1"/>
              <a:t>profundus</a:t>
            </a:r>
            <a:r>
              <a:rPr lang="en-US" sz="2400" dirty="0"/>
              <a:t>) or anglicized (deep </a:t>
            </a:r>
            <a:r>
              <a:rPr lang="en-US" sz="2400" dirty="0" smtClean="0"/>
              <a:t>digital flexor</a:t>
            </a:r>
            <a:r>
              <a:rPr lang="en-US" sz="2400" dirty="0"/>
              <a:t>). Muscle are named (originally in the human) for their shape (</a:t>
            </a:r>
            <a:r>
              <a:rPr lang="en-US" sz="2400" dirty="0" err="1"/>
              <a:t>deltoideus</a:t>
            </a:r>
            <a:r>
              <a:rPr lang="en-US" sz="2400" dirty="0"/>
              <a:t>) or location (</a:t>
            </a:r>
            <a:r>
              <a:rPr lang="en-US" sz="2400" dirty="0" smtClean="0"/>
              <a:t>brachialis) or </a:t>
            </a:r>
            <a:r>
              <a:rPr lang="en-US" sz="2400" dirty="0"/>
              <a:t>attachments (</a:t>
            </a:r>
            <a:r>
              <a:rPr lang="en-US" sz="2400" dirty="0" err="1"/>
              <a:t>sternohyoideus</a:t>
            </a:r>
            <a:r>
              <a:rPr lang="en-US" sz="2400" dirty="0"/>
              <a:t>) or structure (biceps) or function (</a:t>
            </a:r>
            <a:r>
              <a:rPr lang="en-US" sz="2400" dirty="0" err="1" smtClean="0"/>
              <a:t>sphinactor</a:t>
            </a:r>
            <a:r>
              <a:rPr lang="en-US" sz="2400" dirty="0"/>
              <a:t>) or combinations </a:t>
            </a:r>
            <a:r>
              <a:rPr lang="en-US" sz="2400" dirty="0" smtClean="0"/>
              <a:t>of </a:t>
            </a:r>
            <a:r>
              <a:rPr lang="pt-BR" sz="2400" dirty="0" smtClean="0"/>
              <a:t>these </a:t>
            </a:r>
            <a:r>
              <a:rPr lang="pt-BR" sz="2400" dirty="0"/>
              <a:t>(pronator quadratus; superficial digital flexor; serratus ventralis; flexor carpi radialis; etc.)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61973842"/>
      </p:ext>
    </p:extLst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3347</TotalTime>
  <Words>542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Layers</vt:lpstr>
      <vt:lpstr>Anatomy</vt:lpstr>
      <vt:lpstr>Myology:(Muscular system)</vt:lpstr>
      <vt:lpstr>Classification of the muscles:</vt:lpstr>
      <vt:lpstr>Classification of the muscles:</vt:lpstr>
      <vt:lpstr>Skeletal muscles </vt:lpstr>
      <vt:lpstr>Muscle-related connective tissue:</vt:lpstr>
      <vt:lpstr>PowerPoint Presentation</vt:lpstr>
      <vt:lpstr>PowerPoint Presentation</vt:lpstr>
      <vt:lpstr>Muscle names:</vt:lpstr>
      <vt:lpstr>Shape of skeletal muscle: Muscle can be classified according to the morphology into:</vt:lpstr>
      <vt:lpstr>PowerPoint Presentation</vt:lpstr>
      <vt:lpstr>Muscle can be classified according to the function or effect  into: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</dc:creator>
  <cp:lastModifiedBy>DR.Ahmed Saker</cp:lastModifiedBy>
  <cp:revision>247</cp:revision>
  <dcterms:created xsi:type="dcterms:W3CDTF">2008-10-13T19:40:29Z</dcterms:created>
  <dcterms:modified xsi:type="dcterms:W3CDTF">2018-12-22T20:00:29Z</dcterms:modified>
</cp:coreProperties>
</file>