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60" r:id="rId1"/>
  </p:sldMasterIdLst>
  <p:notesMasterIdLst>
    <p:notesMasterId r:id="rId41"/>
  </p:notesMasterIdLst>
  <p:sldIdLst>
    <p:sldId id="257" r:id="rId2"/>
    <p:sldId id="279" r:id="rId3"/>
    <p:sldId id="280" r:id="rId4"/>
    <p:sldId id="281" r:id="rId5"/>
    <p:sldId id="283" r:id="rId6"/>
    <p:sldId id="284" r:id="rId7"/>
    <p:sldId id="285" r:id="rId8"/>
    <p:sldId id="286" r:id="rId9"/>
    <p:sldId id="287" r:id="rId10"/>
    <p:sldId id="288" r:id="rId11"/>
    <p:sldId id="289" r:id="rId12"/>
    <p:sldId id="290" r:id="rId13"/>
    <p:sldId id="291" r:id="rId14"/>
    <p:sldId id="292" r:id="rId15"/>
    <p:sldId id="258" r:id="rId16"/>
    <p:sldId id="259" r:id="rId17"/>
    <p:sldId id="260" r:id="rId18"/>
    <p:sldId id="261" r:id="rId19"/>
    <p:sldId id="262" r:id="rId20"/>
    <p:sldId id="263" r:id="rId21"/>
    <p:sldId id="264" r:id="rId22"/>
    <p:sldId id="265" r:id="rId23"/>
    <p:sldId id="266" r:id="rId24"/>
    <p:sldId id="267" r:id="rId25"/>
    <p:sldId id="268" r:id="rId26"/>
    <p:sldId id="269" r:id="rId27"/>
    <p:sldId id="270" r:id="rId28"/>
    <p:sldId id="271" r:id="rId29"/>
    <p:sldId id="272" r:id="rId30"/>
    <p:sldId id="273" r:id="rId31"/>
    <p:sldId id="274" r:id="rId32"/>
    <p:sldId id="275" r:id="rId33"/>
    <p:sldId id="276" r:id="rId34"/>
    <p:sldId id="277" r:id="rId35"/>
    <p:sldId id="278" r:id="rId36"/>
    <p:sldId id="293" r:id="rId37"/>
    <p:sldId id="294" r:id="rId38"/>
    <p:sldId id="295" r:id="rId39"/>
    <p:sldId id="296" r:id="rId40"/>
  </p:sldIdLst>
  <p:sldSz cx="9144000" cy="6858000" type="screen4x3"/>
  <p:notesSz cx="6858000" cy="9144000"/>
  <p:defaultTextStyle>
    <a:defPPr>
      <a:defRPr lang="ar-IQ"/>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84380"/>
    <p:restoredTop sz="94660"/>
  </p:normalViewPr>
  <p:slideViewPr>
    <p:cSldViewPr>
      <p:cViewPr varScale="1">
        <p:scale>
          <a:sx n="66" d="100"/>
          <a:sy n="66" d="100"/>
        </p:scale>
        <p:origin x="-150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2856"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8B2434CB-D9C7-4406-B58A-A4AAE6996EF9}" type="datetimeFigureOut">
              <a:rPr lang="ar-IQ" smtClean="0"/>
              <a:pPr/>
              <a:t>23/09/1438</a:t>
            </a:fld>
            <a:endParaRPr lang="ar-IQ"/>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IQ"/>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1">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IQ"/>
          </a:p>
        </p:txBody>
      </p:sp>
      <p:sp>
        <p:nvSpPr>
          <p:cNvPr id="7" name="Slide Number Placeholder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47C7045C-1F08-49B2-9911-64FBD70F7E78}" type="slidenum">
              <a:rPr lang="ar-IQ" smtClean="0"/>
              <a:pPr/>
              <a:t>‹#›</a:t>
            </a:fld>
            <a:endParaRPr lang="ar-IQ"/>
          </a:p>
        </p:txBody>
      </p:sp>
    </p:spTree>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ar-IQ"/>
          </a:p>
        </p:txBody>
      </p:sp>
      <p:sp>
        <p:nvSpPr>
          <p:cNvPr id="4" name="Slide Number Placeholder 3"/>
          <p:cNvSpPr>
            <a:spLocks noGrp="1"/>
          </p:cNvSpPr>
          <p:nvPr>
            <p:ph type="sldNum" sz="quarter" idx="10"/>
          </p:nvPr>
        </p:nvSpPr>
        <p:spPr/>
        <p:txBody>
          <a:bodyPr/>
          <a:lstStyle/>
          <a:p>
            <a:fld id="{47C7045C-1F08-49B2-9911-64FBD70F7E78}" type="slidenum">
              <a:rPr lang="ar-IQ" smtClean="0"/>
              <a:pPr/>
              <a:t>1</a:t>
            </a:fld>
            <a:endParaRPr lang="ar-IQ"/>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B87B4352-620F-4CC3-B7E4-898C3DF8ADF4}" type="datetimeFigureOut">
              <a:rPr lang="ar-IQ" smtClean="0"/>
              <a:pPr/>
              <a:t>23/09/1438</a:t>
            </a:fld>
            <a:endParaRPr lang="ar-IQ"/>
          </a:p>
        </p:txBody>
      </p:sp>
      <p:sp>
        <p:nvSpPr>
          <p:cNvPr id="19" name="Footer Placeholder 18"/>
          <p:cNvSpPr>
            <a:spLocks noGrp="1"/>
          </p:cNvSpPr>
          <p:nvPr>
            <p:ph type="ftr" sz="quarter" idx="11"/>
          </p:nvPr>
        </p:nvSpPr>
        <p:spPr/>
        <p:txBody>
          <a:bodyPr/>
          <a:lstStyle/>
          <a:p>
            <a:endParaRPr lang="ar-IQ"/>
          </a:p>
        </p:txBody>
      </p:sp>
      <p:sp>
        <p:nvSpPr>
          <p:cNvPr id="27" name="Slide Number Placeholder 26"/>
          <p:cNvSpPr>
            <a:spLocks noGrp="1"/>
          </p:cNvSpPr>
          <p:nvPr>
            <p:ph type="sldNum" sz="quarter" idx="12"/>
          </p:nvPr>
        </p:nvSpPr>
        <p:spPr/>
        <p:txBody>
          <a:bodyPr/>
          <a:lstStyle/>
          <a:p>
            <a:fld id="{80B4D380-E3F2-4588-B5E8-686379C8E580}" type="slidenum">
              <a:rPr lang="ar-IQ" smtClean="0"/>
              <a:pPr/>
              <a:t>‹#›</a:t>
            </a:fld>
            <a:endParaRPr lang="ar-IQ"/>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87B4352-620F-4CC3-B7E4-898C3DF8ADF4}" type="datetimeFigureOut">
              <a:rPr lang="ar-IQ" smtClean="0"/>
              <a:pPr/>
              <a:t>23/09/1438</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0B4D380-E3F2-4588-B5E8-686379C8E580}" type="slidenum">
              <a:rPr lang="ar-IQ" smtClean="0"/>
              <a:pPr/>
              <a:t>‹#›</a:t>
            </a:fld>
            <a:endParaRPr lang="ar-IQ"/>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87B4352-620F-4CC3-B7E4-898C3DF8ADF4}" type="datetimeFigureOut">
              <a:rPr lang="ar-IQ" smtClean="0"/>
              <a:pPr/>
              <a:t>23/09/1438</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0B4D380-E3F2-4588-B5E8-686379C8E580}" type="slidenum">
              <a:rPr lang="ar-IQ" smtClean="0"/>
              <a:pPr/>
              <a:t>‹#›</a:t>
            </a:fld>
            <a:endParaRPr lang="ar-IQ"/>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B87B4352-620F-4CC3-B7E4-898C3DF8ADF4}" type="datetimeFigureOut">
              <a:rPr lang="ar-IQ" smtClean="0"/>
              <a:pPr/>
              <a:t>23/09/1438</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0B4D380-E3F2-4588-B5E8-686379C8E580}" type="slidenum">
              <a:rPr lang="ar-IQ" smtClean="0"/>
              <a:pPr/>
              <a:t>‹#›</a:t>
            </a:fld>
            <a:endParaRPr lang="ar-IQ"/>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B87B4352-620F-4CC3-B7E4-898C3DF8ADF4}" type="datetimeFigureOut">
              <a:rPr lang="ar-IQ" smtClean="0"/>
              <a:pPr/>
              <a:t>23/09/1438</a:t>
            </a:fld>
            <a:endParaRPr lang="ar-IQ"/>
          </a:p>
        </p:txBody>
      </p:sp>
      <p:sp>
        <p:nvSpPr>
          <p:cNvPr id="5" name="Footer Placeholder 4"/>
          <p:cNvSpPr>
            <a:spLocks noGrp="1"/>
          </p:cNvSpPr>
          <p:nvPr>
            <p:ph type="ftr" sz="quarter" idx="11"/>
          </p:nvPr>
        </p:nvSpPr>
        <p:spPr/>
        <p:txBody>
          <a:bodyPr/>
          <a:lstStyle/>
          <a:p>
            <a:endParaRPr lang="ar-IQ"/>
          </a:p>
        </p:txBody>
      </p:sp>
      <p:sp>
        <p:nvSpPr>
          <p:cNvPr id="6" name="Slide Number Placeholder 5"/>
          <p:cNvSpPr>
            <a:spLocks noGrp="1"/>
          </p:cNvSpPr>
          <p:nvPr>
            <p:ph type="sldNum" sz="quarter" idx="12"/>
          </p:nvPr>
        </p:nvSpPr>
        <p:spPr/>
        <p:txBody>
          <a:bodyPr/>
          <a:lstStyle/>
          <a:p>
            <a:fld id="{80B4D380-E3F2-4588-B5E8-686379C8E580}" type="slidenum">
              <a:rPr lang="ar-IQ" smtClean="0"/>
              <a:pPr/>
              <a:t>‹#›</a:t>
            </a:fld>
            <a:endParaRPr lang="ar-IQ"/>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87B4352-620F-4CC3-B7E4-898C3DF8ADF4}" type="datetimeFigureOut">
              <a:rPr lang="ar-IQ" smtClean="0"/>
              <a:pPr/>
              <a:t>23/09/1438</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80B4D380-E3F2-4588-B5E8-686379C8E580}" type="slidenum">
              <a:rPr lang="ar-IQ" smtClean="0"/>
              <a:pPr/>
              <a:t>‹#›</a:t>
            </a:fld>
            <a:endParaRPr lang="ar-IQ"/>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B87B4352-620F-4CC3-B7E4-898C3DF8ADF4}" type="datetimeFigureOut">
              <a:rPr lang="ar-IQ" smtClean="0"/>
              <a:pPr/>
              <a:t>23/09/1438</a:t>
            </a:fld>
            <a:endParaRPr lang="ar-IQ"/>
          </a:p>
        </p:txBody>
      </p:sp>
      <p:sp>
        <p:nvSpPr>
          <p:cNvPr id="8" name="Footer Placeholder 7"/>
          <p:cNvSpPr>
            <a:spLocks noGrp="1"/>
          </p:cNvSpPr>
          <p:nvPr>
            <p:ph type="ftr" sz="quarter" idx="11"/>
          </p:nvPr>
        </p:nvSpPr>
        <p:spPr/>
        <p:txBody>
          <a:bodyPr/>
          <a:lstStyle/>
          <a:p>
            <a:endParaRPr lang="ar-IQ"/>
          </a:p>
        </p:txBody>
      </p:sp>
      <p:sp>
        <p:nvSpPr>
          <p:cNvPr id="9" name="Slide Number Placeholder 8"/>
          <p:cNvSpPr>
            <a:spLocks noGrp="1"/>
          </p:cNvSpPr>
          <p:nvPr>
            <p:ph type="sldNum" sz="quarter" idx="12"/>
          </p:nvPr>
        </p:nvSpPr>
        <p:spPr/>
        <p:txBody>
          <a:bodyPr/>
          <a:lstStyle/>
          <a:p>
            <a:fld id="{80B4D380-E3F2-4588-B5E8-686379C8E580}" type="slidenum">
              <a:rPr lang="ar-IQ" smtClean="0"/>
              <a:pPr/>
              <a:t>‹#›</a:t>
            </a:fld>
            <a:endParaRPr lang="ar-IQ"/>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B87B4352-620F-4CC3-B7E4-898C3DF8ADF4}" type="datetimeFigureOut">
              <a:rPr lang="ar-IQ" smtClean="0"/>
              <a:pPr/>
              <a:t>23/09/1438</a:t>
            </a:fld>
            <a:endParaRPr lang="ar-IQ"/>
          </a:p>
        </p:txBody>
      </p:sp>
      <p:sp>
        <p:nvSpPr>
          <p:cNvPr id="4" name="Footer Placeholder 3"/>
          <p:cNvSpPr>
            <a:spLocks noGrp="1"/>
          </p:cNvSpPr>
          <p:nvPr>
            <p:ph type="ftr" sz="quarter" idx="11"/>
          </p:nvPr>
        </p:nvSpPr>
        <p:spPr/>
        <p:txBody>
          <a:bodyPr/>
          <a:lstStyle/>
          <a:p>
            <a:endParaRPr lang="ar-IQ"/>
          </a:p>
        </p:txBody>
      </p:sp>
      <p:sp>
        <p:nvSpPr>
          <p:cNvPr id="5" name="Slide Number Placeholder 4"/>
          <p:cNvSpPr>
            <a:spLocks noGrp="1"/>
          </p:cNvSpPr>
          <p:nvPr>
            <p:ph type="sldNum" sz="quarter" idx="12"/>
          </p:nvPr>
        </p:nvSpPr>
        <p:spPr/>
        <p:txBody>
          <a:bodyPr/>
          <a:lstStyle/>
          <a:p>
            <a:fld id="{80B4D380-E3F2-4588-B5E8-686379C8E580}" type="slidenum">
              <a:rPr lang="ar-IQ" smtClean="0"/>
              <a:pPr/>
              <a:t>‹#›</a:t>
            </a:fld>
            <a:endParaRPr lang="ar-IQ"/>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87B4352-620F-4CC3-B7E4-898C3DF8ADF4}" type="datetimeFigureOut">
              <a:rPr lang="ar-IQ" smtClean="0"/>
              <a:pPr/>
              <a:t>23/09/1438</a:t>
            </a:fld>
            <a:endParaRPr lang="ar-IQ"/>
          </a:p>
        </p:txBody>
      </p:sp>
      <p:sp>
        <p:nvSpPr>
          <p:cNvPr id="3" name="Footer Placeholder 2"/>
          <p:cNvSpPr>
            <a:spLocks noGrp="1"/>
          </p:cNvSpPr>
          <p:nvPr>
            <p:ph type="ftr" sz="quarter" idx="11"/>
          </p:nvPr>
        </p:nvSpPr>
        <p:spPr/>
        <p:txBody>
          <a:bodyPr/>
          <a:lstStyle/>
          <a:p>
            <a:endParaRPr lang="ar-IQ"/>
          </a:p>
        </p:txBody>
      </p:sp>
      <p:sp>
        <p:nvSpPr>
          <p:cNvPr id="4" name="Slide Number Placeholder 3"/>
          <p:cNvSpPr>
            <a:spLocks noGrp="1"/>
          </p:cNvSpPr>
          <p:nvPr>
            <p:ph type="sldNum" sz="quarter" idx="12"/>
          </p:nvPr>
        </p:nvSpPr>
        <p:spPr/>
        <p:txBody>
          <a:bodyPr/>
          <a:lstStyle/>
          <a:p>
            <a:fld id="{80B4D380-E3F2-4588-B5E8-686379C8E580}" type="slidenum">
              <a:rPr lang="ar-IQ" smtClean="0"/>
              <a:pPr/>
              <a:t>‹#›</a:t>
            </a:fld>
            <a:endParaRPr lang="ar-IQ"/>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B87B4352-620F-4CC3-B7E4-898C3DF8ADF4}" type="datetimeFigureOut">
              <a:rPr lang="ar-IQ" smtClean="0"/>
              <a:pPr/>
              <a:t>23/09/1438</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p:txBody>
          <a:bodyPr/>
          <a:lstStyle/>
          <a:p>
            <a:fld id="{80B4D380-E3F2-4588-B5E8-686379C8E580}" type="slidenum">
              <a:rPr lang="ar-IQ" smtClean="0"/>
              <a:pPr/>
              <a:t>‹#›</a:t>
            </a:fld>
            <a:endParaRPr lang="ar-IQ"/>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B87B4352-620F-4CC3-B7E4-898C3DF8ADF4}" type="datetimeFigureOut">
              <a:rPr lang="ar-IQ" smtClean="0"/>
              <a:pPr/>
              <a:t>23/09/1438</a:t>
            </a:fld>
            <a:endParaRPr lang="ar-IQ"/>
          </a:p>
        </p:txBody>
      </p:sp>
      <p:sp>
        <p:nvSpPr>
          <p:cNvPr id="6" name="Footer Placeholder 5"/>
          <p:cNvSpPr>
            <a:spLocks noGrp="1"/>
          </p:cNvSpPr>
          <p:nvPr>
            <p:ph type="ftr" sz="quarter" idx="11"/>
          </p:nvPr>
        </p:nvSpPr>
        <p:spPr/>
        <p:txBody>
          <a:bodyPr/>
          <a:lstStyle/>
          <a:p>
            <a:endParaRPr lang="ar-IQ"/>
          </a:p>
        </p:txBody>
      </p:sp>
      <p:sp>
        <p:nvSpPr>
          <p:cNvPr id="7" name="Slide Number Placeholder 6"/>
          <p:cNvSpPr>
            <a:spLocks noGrp="1"/>
          </p:cNvSpPr>
          <p:nvPr>
            <p:ph type="sldNum" sz="quarter" idx="12"/>
          </p:nvPr>
        </p:nvSpPr>
        <p:spPr>
          <a:xfrm>
            <a:off x="8077200" y="6356350"/>
            <a:ext cx="609600" cy="365125"/>
          </a:xfrm>
        </p:spPr>
        <p:txBody>
          <a:bodyPr/>
          <a:lstStyle/>
          <a:p>
            <a:fld id="{80B4D380-E3F2-4588-B5E8-686379C8E580}" type="slidenum">
              <a:rPr lang="ar-IQ" smtClean="0"/>
              <a:pPr/>
              <a:t>‹#›</a:t>
            </a:fld>
            <a:endParaRPr lang="ar-IQ"/>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87B4352-620F-4CC3-B7E4-898C3DF8ADF4}" type="datetimeFigureOut">
              <a:rPr lang="ar-IQ" smtClean="0"/>
              <a:pPr/>
              <a:t>23/09/1438</a:t>
            </a:fld>
            <a:endParaRPr lang="ar-IQ"/>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ar-IQ"/>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80B4D380-E3F2-4588-B5E8-686379C8E580}" type="slidenum">
              <a:rPr lang="ar-IQ" smtClean="0"/>
              <a:pPr/>
              <a:t>‹#›</a:t>
            </a:fld>
            <a:endParaRPr lang="ar-IQ"/>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r" rtl="1"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r" rtl="1"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r" rtl="1"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r" rtl="1"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r" rtl="1"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r" rtl="1"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r" rtl="1"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r" rtl="1"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r" rtl="1"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95536" y="620688"/>
            <a:ext cx="4572000" cy="1477328"/>
          </a:xfrm>
          <a:prstGeom prst="rect">
            <a:avLst/>
          </a:prstGeom>
        </p:spPr>
        <p:txBody>
          <a:bodyPr>
            <a:spAutoFit/>
          </a:bodyPr>
          <a:lstStyle/>
          <a:p>
            <a:pPr lvl="0" algn="l" fontAlgn="base">
              <a:spcBef>
                <a:spcPct val="0"/>
              </a:spcBef>
              <a:spcAft>
                <a:spcPct val="0"/>
              </a:spcAft>
            </a:pPr>
            <a:r>
              <a:rPr kumimoji="0" lang="en-US" b="1" i="0" u="none" strike="noStrike" cap="none" normalizeH="0" baseline="0" dirty="0" smtClean="0">
                <a:ln>
                  <a:noFill/>
                </a:ln>
                <a:solidFill>
                  <a:schemeClr val="tx1"/>
                </a:solidFill>
                <a:effectLst/>
                <a:latin typeface="Arial" pitchFamily="34" charset="0"/>
                <a:ea typeface="Cambria" pitchFamily="18" charset="0"/>
                <a:cs typeface="Arial" pitchFamily="34" charset="0"/>
              </a:rPr>
              <a:t>Republic of Iraq </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lvl="0" algn="l"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Arial" pitchFamily="34" charset="0"/>
                <a:ea typeface="Cambria" pitchFamily="18" charset="0"/>
                <a:cs typeface="Arial" pitchFamily="34" charset="0"/>
              </a:rPr>
              <a:t>Ministry of Higher Education &amp; Scientific Research</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lvl="0" algn="l"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Arial" pitchFamily="34" charset="0"/>
                <a:ea typeface="Cambria" pitchFamily="18" charset="0"/>
                <a:cs typeface="Arial" pitchFamily="34" charset="0"/>
              </a:rPr>
              <a:t>University of Diyala</a:t>
            </a:r>
            <a:endParaRPr kumimoji="0" lang="en-US" sz="1000" b="0" i="0" u="none" strike="noStrike" cap="none" normalizeH="0" baseline="0" dirty="0" smtClean="0">
              <a:ln>
                <a:noFill/>
              </a:ln>
              <a:solidFill>
                <a:schemeClr val="tx1"/>
              </a:solidFill>
              <a:effectLst/>
              <a:latin typeface="Arial" pitchFamily="34" charset="0"/>
              <a:cs typeface="Arial" pitchFamily="34" charset="0"/>
            </a:endParaRPr>
          </a:p>
          <a:p>
            <a:pPr lvl="0" algn="l" eaLnBrk="0" fontAlgn="base" hangingPunct="0">
              <a:spcBef>
                <a:spcPct val="0"/>
              </a:spcBef>
              <a:spcAft>
                <a:spcPct val="0"/>
              </a:spcAft>
            </a:pPr>
            <a:r>
              <a:rPr kumimoji="0" lang="en-US" b="1" i="0" u="none" strike="noStrike" cap="none" normalizeH="0" baseline="0" dirty="0" smtClean="0">
                <a:ln>
                  <a:noFill/>
                </a:ln>
                <a:solidFill>
                  <a:schemeClr val="tx1"/>
                </a:solidFill>
                <a:effectLst/>
                <a:latin typeface="Arial" pitchFamily="34" charset="0"/>
                <a:ea typeface="Cambria" pitchFamily="18" charset="0"/>
                <a:cs typeface="Arial" pitchFamily="34" charset="0"/>
              </a:rPr>
              <a:t>College of veterinary medicine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pic>
        <p:nvPicPr>
          <p:cNvPr id="3" name="Picture 2" descr="photo.png"/>
          <p:cNvPicPr/>
          <p:nvPr/>
        </p:nvPicPr>
        <p:blipFill>
          <a:blip r:embed="rId3" cstate="print"/>
          <a:stretch>
            <a:fillRect/>
          </a:stretch>
        </p:blipFill>
        <p:spPr>
          <a:xfrm>
            <a:off x="6516216" y="404664"/>
            <a:ext cx="2004814" cy="2016224"/>
          </a:xfrm>
          <a:prstGeom prst="rect">
            <a:avLst/>
          </a:prstGeom>
        </p:spPr>
      </p:pic>
      <p:sp>
        <p:nvSpPr>
          <p:cNvPr id="4" name="Rectangle 3"/>
          <p:cNvSpPr/>
          <p:nvPr/>
        </p:nvSpPr>
        <p:spPr>
          <a:xfrm>
            <a:off x="827584" y="2924944"/>
            <a:ext cx="7632848" cy="3672408"/>
          </a:xfrm>
          <a:prstGeom prst="rect">
            <a:avLst/>
          </a:prstGeom>
        </p:spPr>
        <p:txBody>
          <a:bodyPr wrap="square">
            <a:spAutoFit/>
          </a:bodyPr>
          <a:lstStyle/>
          <a:p>
            <a:pPr lvl="0" algn="ctr" fontAlgn="base">
              <a:spcBef>
                <a:spcPct val="0"/>
              </a:spcBef>
              <a:spcAft>
                <a:spcPct val="0"/>
              </a:spcAft>
              <a:tabLst>
                <a:tab pos="3082925" algn="l"/>
              </a:tabLst>
            </a:pPr>
            <a:r>
              <a:rPr kumimoji="0" lang="en-US" sz="2400" b="1" i="0" u="none" strike="noStrike" cap="none" normalizeH="0" baseline="0" dirty="0" smtClean="0">
                <a:ln>
                  <a:noFill/>
                </a:ln>
                <a:solidFill>
                  <a:srgbClr val="C0504D"/>
                </a:solidFill>
                <a:effectLst/>
                <a:latin typeface="Arial" pitchFamily="34" charset="0"/>
                <a:ea typeface="Cambria" pitchFamily="18" charset="0"/>
                <a:cs typeface="Arial" pitchFamily="34" charset="0"/>
              </a:rPr>
              <a:t>Anatomy and Histology study of lower Respiratory System of Goat</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lvl="0" algn="ctr" eaLnBrk="0" fontAlgn="base" hangingPunct="0">
              <a:spcBef>
                <a:spcPct val="0"/>
              </a:spcBef>
              <a:spcAft>
                <a:spcPct val="0"/>
              </a:spcAft>
              <a:tabLst>
                <a:tab pos="3082925" algn="l"/>
              </a:tabLst>
            </a:pPr>
            <a:r>
              <a:rPr kumimoji="0" lang="en-US" b="0" i="0" u="none" strike="noStrike" cap="none" normalizeH="0" baseline="0" dirty="0" smtClean="0">
                <a:ln>
                  <a:noFill/>
                </a:ln>
                <a:solidFill>
                  <a:srgbClr val="1F497D"/>
                </a:solidFill>
                <a:effectLst/>
                <a:latin typeface="Arial" pitchFamily="34" charset="0"/>
                <a:ea typeface="Cambria" pitchFamily="18" charset="0"/>
                <a:cs typeface="Arial" pitchFamily="34" charset="0"/>
              </a:rPr>
              <a:t>A Seminar Submitted To the Concil of the Veterinary Medicine College of Diyala University in Partial Fulfillment OF Requirement for the Degree of Bachelor in Surgery and Veterinary Medicine</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lvl="0" algn="ctr" eaLnBrk="0" fontAlgn="base" hangingPunct="0">
              <a:spcBef>
                <a:spcPct val="0"/>
              </a:spcBef>
              <a:spcAft>
                <a:spcPct val="0"/>
              </a:spcAft>
              <a:tabLst>
                <a:tab pos="3082925" algn="l"/>
              </a:tabLst>
            </a:pPr>
            <a:r>
              <a:rPr kumimoji="0" lang="en-US" sz="2400" b="0" i="0" u="none" strike="noStrike" cap="none" normalizeH="0" baseline="0" dirty="0" smtClean="0">
                <a:ln>
                  <a:noFill/>
                </a:ln>
                <a:solidFill>
                  <a:srgbClr val="C0504D"/>
                </a:solidFill>
                <a:effectLst/>
                <a:latin typeface="Arial" pitchFamily="34" charset="0"/>
                <a:ea typeface="Cambria" pitchFamily="18" charset="0"/>
                <a:cs typeface="Arial" pitchFamily="34" charset="0"/>
              </a:rPr>
              <a:t>BY</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lvl="0" algn="ctr" eaLnBrk="0" fontAlgn="base" hangingPunct="0">
              <a:spcBef>
                <a:spcPct val="0"/>
              </a:spcBef>
              <a:spcAft>
                <a:spcPct val="0"/>
              </a:spcAft>
              <a:tabLst>
                <a:tab pos="3082925" algn="l"/>
              </a:tabLst>
            </a:pPr>
            <a:r>
              <a:rPr kumimoji="0" lang="en-US" sz="2400" b="0" i="0" u="none" strike="noStrike" cap="none" normalizeH="0" baseline="0" dirty="0" smtClean="0">
                <a:ln>
                  <a:noFill/>
                </a:ln>
                <a:solidFill>
                  <a:srgbClr val="C0504D"/>
                </a:solidFill>
                <a:effectLst/>
                <a:latin typeface="Arial" pitchFamily="34" charset="0"/>
                <a:ea typeface="Cambria" pitchFamily="18" charset="0"/>
                <a:cs typeface="Arial" pitchFamily="34" charset="0"/>
              </a:rPr>
              <a:t>Zainab Basim hammed</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lvl="0" algn="ctr" eaLnBrk="0" fontAlgn="base" hangingPunct="0">
              <a:spcBef>
                <a:spcPct val="0"/>
              </a:spcBef>
              <a:spcAft>
                <a:spcPct val="0"/>
              </a:spcAft>
              <a:tabLst>
                <a:tab pos="3082925" algn="l"/>
              </a:tabLst>
            </a:pPr>
            <a:r>
              <a:rPr kumimoji="0" lang="en-US" sz="2400" b="0" i="0" u="none" strike="noStrike" cap="none" normalizeH="0" baseline="0" dirty="0" smtClean="0">
                <a:ln>
                  <a:noFill/>
                </a:ln>
                <a:solidFill>
                  <a:srgbClr val="C0504D"/>
                </a:solidFill>
                <a:effectLst/>
                <a:latin typeface="Arial" pitchFamily="34" charset="0"/>
                <a:ea typeface="Cambria" pitchFamily="18" charset="0"/>
                <a:cs typeface="Arial" pitchFamily="34" charset="0"/>
              </a:rPr>
              <a:t>S</a:t>
            </a:r>
            <a:r>
              <a:rPr kumimoji="0" lang="en-US" sz="2400" b="1" i="0" u="none" strike="noStrike" cap="none" normalizeH="0" baseline="0" dirty="0" smtClean="0">
                <a:ln>
                  <a:noFill/>
                </a:ln>
                <a:solidFill>
                  <a:srgbClr val="C0504D"/>
                </a:solidFill>
                <a:effectLst/>
                <a:latin typeface="Arial" pitchFamily="34" charset="0"/>
                <a:ea typeface="Cambria" pitchFamily="18" charset="0"/>
                <a:cs typeface="Arial" pitchFamily="34" charset="0"/>
              </a:rPr>
              <a:t> </a:t>
            </a:r>
            <a:r>
              <a:rPr kumimoji="0" lang="en-US" sz="2400" b="0" i="0" u="none" strike="noStrike" cap="none" normalizeH="0" baseline="0" dirty="0" smtClean="0">
                <a:ln>
                  <a:noFill/>
                </a:ln>
                <a:solidFill>
                  <a:srgbClr val="C0504D"/>
                </a:solidFill>
                <a:effectLst/>
                <a:latin typeface="Arial" pitchFamily="34" charset="0"/>
                <a:ea typeface="Cambria" pitchFamily="18" charset="0"/>
                <a:cs typeface="Arial" pitchFamily="34" charset="0"/>
              </a:rPr>
              <a:t>UPERVISED</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lvl="0" algn="ctr" eaLnBrk="0" fontAlgn="base" hangingPunct="0">
              <a:spcBef>
                <a:spcPct val="0"/>
              </a:spcBef>
              <a:spcAft>
                <a:spcPct val="0"/>
              </a:spcAft>
              <a:tabLst>
                <a:tab pos="3082925" algn="l"/>
              </a:tabLst>
            </a:pPr>
            <a:r>
              <a:rPr kumimoji="0" lang="en-US" sz="2400" b="0" i="0" u="none" strike="noStrike" cap="none" normalizeH="0" baseline="0" dirty="0" smtClean="0">
                <a:ln>
                  <a:noFill/>
                </a:ln>
                <a:solidFill>
                  <a:srgbClr val="C0504D"/>
                </a:solidFill>
                <a:effectLst/>
                <a:latin typeface="Arial" pitchFamily="34" charset="0"/>
                <a:ea typeface="Cambria" pitchFamily="18" charset="0"/>
                <a:cs typeface="Arial" pitchFamily="34" charset="0"/>
              </a:rPr>
              <a:t>BY</a:t>
            </a: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a:p>
            <a:pPr lvl="0" algn="ctr" eaLnBrk="0" fontAlgn="base" hangingPunct="0">
              <a:spcBef>
                <a:spcPct val="0"/>
              </a:spcBef>
              <a:spcAft>
                <a:spcPct val="0"/>
              </a:spcAft>
              <a:tabLst>
                <a:tab pos="3082925" algn="l"/>
              </a:tabLst>
            </a:pPr>
            <a:r>
              <a:rPr kumimoji="0" lang="en-US" sz="2400" b="0" i="0" u="none" strike="noStrike" cap="none" normalizeH="0" baseline="0" dirty="0" smtClean="0">
                <a:ln>
                  <a:noFill/>
                </a:ln>
                <a:solidFill>
                  <a:srgbClr val="C0504D"/>
                </a:solidFill>
                <a:effectLst/>
                <a:latin typeface="Arial" pitchFamily="34" charset="0"/>
                <a:ea typeface="Cambria" pitchFamily="18" charset="0"/>
                <a:cs typeface="Arial" pitchFamily="34" charset="0"/>
              </a:rPr>
              <a:t>Assist. Prof. Ammar Ismail Jabbar</a:t>
            </a:r>
            <a:endParaRPr kumimoji="0" lang="ar-IQ" sz="2400" b="0" i="0" u="none" strike="noStrike" cap="none" normalizeH="0" baseline="0" dirty="0" smtClean="0">
              <a:ln>
                <a:noFill/>
              </a:ln>
              <a:solidFill>
                <a:srgbClr val="C0504D"/>
              </a:solidFill>
              <a:effectLst/>
              <a:latin typeface="Arial" pitchFamily="34" charset="0"/>
              <a:ea typeface="Cambria" pitchFamily="18" charset="0"/>
              <a:cs typeface="Arial" pitchFamily="34" charset="0"/>
            </a:endParaRPr>
          </a:p>
          <a:p>
            <a:pPr lvl="0" algn="ctr" eaLnBrk="0" fontAlgn="base" hangingPunct="0">
              <a:spcBef>
                <a:spcPct val="0"/>
              </a:spcBef>
              <a:spcAft>
                <a:spcPct val="0"/>
              </a:spcAft>
              <a:tabLst>
                <a:tab pos="3082925" algn="l"/>
              </a:tabLst>
            </a:pPr>
            <a:endParaRPr kumimoji="0" lang="en-US" sz="900" b="0" i="0" u="none" strike="noStrike" cap="none" normalizeH="0" baseline="0" dirty="0" smtClean="0">
              <a:ln>
                <a:noFill/>
              </a:ln>
              <a:solidFill>
                <a:schemeClr val="tx1"/>
              </a:solidFill>
              <a:effectLst/>
              <a:latin typeface="Arial" pitchFamily="34" charset="0"/>
              <a:cs typeface="Arial" pitchFamily="34" charset="0"/>
            </a:endParaRPr>
          </a:p>
        </p:txBody>
      </p:sp>
      <p:sp>
        <p:nvSpPr>
          <p:cNvPr id="5" name="Rectangle 4"/>
          <p:cNvSpPr/>
          <p:nvPr/>
        </p:nvSpPr>
        <p:spPr>
          <a:xfrm>
            <a:off x="3851920" y="6309320"/>
            <a:ext cx="1338828" cy="369332"/>
          </a:xfrm>
          <a:prstGeom prst="rect">
            <a:avLst/>
          </a:prstGeom>
        </p:spPr>
        <p:txBody>
          <a:bodyPr wrap="none">
            <a:spAutoFit/>
          </a:bodyPr>
          <a:lstStyle/>
          <a:p>
            <a:pPr lvl="0" algn="ctr" eaLnBrk="0" fontAlgn="base" hangingPunct="0">
              <a:spcBef>
                <a:spcPct val="0"/>
              </a:spcBef>
              <a:spcAft>
                <a:spcPct val="0"/>
              </a:spcAft>
              <a:tabLst>
                <a:tab pos="3082925" algn="l"/>
              </a:tabLst>
            </a:pPr>
            <a:r>
              <a:rPr kumimoji="0" lang="en-US" b="0" i="0" u="none" strike="noStrike" cap="none" normalizeH="0" baseline="0" dirty="0" smtClean="0">
                <a:ln>
                  <a:noFill/>
                </a:ln>
                <a:solidFill>
                  <a:srgbClr val="C0504D"/>
                </a:solidFill>
                <a:effectLst/>
                <a:latin typeface="Arial" pitchFamily="34" charset="0"/>
                <a:ea typeface="Cambria" pitchFamily="18" charset="0"/>
                <a:cs typeface="Arial" pitchFamily="34" charset="0"/>
              </a:rPr>
              <a:t>2016_2017</a:t>
            </a:r>
            <a:endParaRPr kumimoji="0" lang="en-US" sz="16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1"/>
          <p:cNvSpPr>
            <a:spLocks noChangeArrowheads="1"/>
          </p:cNvSpPr>
          <p:nvPr/>
        </p:nvSpPr>
        <p:spPr bwMode="auto">
          <a:xfrm>
            <a:off x="0" y="148471"/>
            <a:ext cx="9144000" cy="67710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2.1.3 Lung: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lung are principal respiratory organ containing bronchial tree and exchangeable pulmonary tissue, including lobes and lobules, These organs vary in their morphological parameters among different species (14).</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Paired right and left lungs are the organ of respiration in which blood is oxygenated and has removed from it, the gaseous products of tissue metabolism mainly carbon dioxide. The lungs are located in the thoracic cavity and each lung is free to move since it is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invaginated</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in a pleural sac and attached only by it is root and the pulmonary ligament (1).</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normal animal right lung is in variable large and heavier than left lung, in all domestic species except horses the right lung has 4 lobes they are cranial (apical), middle (cardiac), accessory (intermediate), and caudal (diaphragmatic), while the left lung has 2 lobes they are cranial and caudal, in all species except horses and man the cranial lobe divided into cranial and caudal segments by cardiac fissure. (1)</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lung constituted 82.71 % of total weight of lower respiratory system, and the lung of Red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Sokoto</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Goat was a pink colored organ occupying most of the thoracic cavity (3).</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health lungs from animals living in rural areas are pale pink in the color, while those from animal living in urban areas are grayish in color and often appear mottled because they contain dark gray patches, and this difference is due to the impregnation of pulmonary tissue by the atmospheric dust (1).</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While the color depends on blood contents, it is pale pink to orange in animal which have been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exsanguniated</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but deep red when filled with blood (5).</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lung is vulnerable to many infectious and non infectious agents causing various pathological conditions in farm animals. (15)</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1"/>
          <p:cNvSpPr>
            <a:spLocks noChangeArrowheads="1"/>
          </p:cNvSpPr>
          <p:nvPr/>
        </p:nvSpPr>
        <p:spPr bwMode="auto">
          <a:xfrm>
            <a:off x="395536" y="609510"/>
            <a:ext cx="8496944" cy="43088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b="1" i="0" u="sng"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Chapter two                                                                                 Literature review</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2.2. Histological review:</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2.2.1. Trachea:</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the end of the larynx the airway becomes the trachea, a flexible tube of varying length depending on the species, which extends and bifurcates into the primary bronchi within the thoracic cavity. (</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7</a:t>
            </a: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The wall of the trachea consist of mucosa, </a:t>
            </a:r>
            <a:r>
              <a:rPr kumimoji="0" lang="en-US"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submucosa</a:t>
            </a: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hyaline cartilage and adventitia, the trachea is lined with atypical respiratory mucosa lined by pseudo stratified ciliated </a:t>
            </a:r>
            <a:r>
              <a:rPr kumimoji="0" lang="en-US"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coloumnar</a:t>
            </a: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epithelium with goblet cells, underlying lamina </a:t>
            </a:r>
            <a:r>
              <a:rPr kumimoji="0" lang="en-US"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properia</a:t>
            </a: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which contains fine connective tissue fibers, the elastic membrane divides the lamina </a:t>
            </a:r>
            <a:r>
              <a:rPr kumimoji="0" lang="en-US"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properia</a:t>
            </a: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from the </a:t>
            </a:r>
            <a:r>
              <a:rPr kumimoji="0" lang="en-US"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submucosa</a:t>
            </a: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a:t>
            </a: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The mucosa  of trachea was lined by pseudo stratified ciliated columnar epithelium with numerous goblet and basal cells, all these cells were rest on the basement membrane but not all  of them reach the luminal surface and there nuclei disposed at different level.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Ibe</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et al., 2011</a:t>
            </a: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and (</a:t>
            </a:r>
            <a:r>
              <a:rPr kumimoji="0" lang="en-US"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Mariassy</a:t>
            </a: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et al., 1983) and (16) </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1"/>
          <p:cNvSpPr>
            <a:spLocks noChangeArrowheads="1"/>
          </p:cNvSpPr>
          <p:nvPr/>
        </p:nvSpPr>
        <p:spPr bwMode="auto">
          <a:xfrm>
            <a:off x="323528" y="332656"/>
            <a:ext cx="8424936" cy="375487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2.2.2. Bronchi: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The trachea divides outside of the lungs and gives rise to primary or extra pulmonary bronchi, on entering the lungs, the primary bronchi divides and give rise to a series of smaller or intrapulmonary bronchi. (</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4</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and (</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7</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These intrapulmonary divisions eventually give rise to the area of gaseous exchange, the alveolar ducts and sacs, which collectively constitute the parenchyma, the bronchial trees in turn, are enveloped by a layer of connective tissue and epithelium collectively known as the visceral pleura. (</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7</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The respiratory bronchioles of the goat are lined by a simple </a:t>
            </a:r>
            <a:r>
              <a:rPr kumimoji="0" lang="en-US" sz="2000"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cuboidal</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epithelium and interrupted by the presence of alveoli, were prominent and well developed. (17</a:t>
            </a:r>
            <a:r>
              <a:rPr kumimoji="0" lang="en-US" sz="1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5058" name="Rectangle 2"/>
          <p:cNvSpPr>
            <a:spLocks noChangeArrowheads="1"/>
          </p:cNvSpPr>
          <p:nvPr/>
        </p:nvSpPr>
        <p:spPr bwMode="auto">
          <a:xfrm>
            <a:off x="251520" y="3933056"/>
            <a:ext cx="8568952" cy="261610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2.2.3 Lung:</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The lungs are the principle respiratory organ containing bronchial tree and exchangeable pulmonary tissues, including lobes and lobules. (</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14</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The lung tissues of goat in all ages including respiratory bronchioles, alveolar ducts, alveolar sacs and alveoli. (</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19</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The goat lung shows an additional bronchus on the right side arising directly from the trachea and additional bronchus present on right lobe of lung and similar lower lobe of left lung. (</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18</a:t>
            </a: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1"/>
          <p:cNvSpPr>
            <a:spLocks noChangeArrowheads="1"/>
          </p:cNvSpPr>
          <p:nvPr/>
        </p:nvSpPr>
        <p:spPr bwMode="auto">
          <a:xfrm>
            <a:off x="179512" y="235969"/>
            <a:ext cx="8496944" cy="553997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2.2.4 Respiratory bronchiole:</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Respiratory bronchioles lined by a simple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cuboidal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epithelium and interrupted by the presence of a alveoli, were prominent and well develop. (17)</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respiratory bronchiole were further sub-divided into 1</a:t>
            </a:r>
            <a:r>
              <a:rPr kumimoji="0" lang="en-US"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st</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part terminal bronchiole and 2</a:t>
            </a:r>
            <a:r>
              <a:rPr kumimoji="0" lang="en-US"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nd</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part true respiratory bronchiole, the 1</a:t>
            </a:r>
            <a:r>
              <a:rPr kumimoji="0" lang="en-US"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st</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part was lined with a single layer of low columnar or high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cuboidal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epithelium cells bearing apical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secretory</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blebs whereas 2</a:t>
            </a:r>
            <a:r>
              <a:rPr kumimoji="0" lang="en-US"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nd</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part was lined with a single layer of typical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cuboidal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epithelium cells. (19)</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Respiratory bronchioles, lined by a simple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cuboidal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epithelium and interrupted by presence of alveoli were prominent and well develop. (17)</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   </a:t>
            </a:r>
            <a:r>
              <a:rPr kumimoji="0" lang="en-US" sz="24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2.2.5 Alveolar duct: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alveolar ducts were found as tubular structures surrounded by alveoli, the walls of the alveolar ducts consisted of open sides of alveoli and the terminations of the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interalveolar</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septa which separated the alveoli, collagen and elastic fibers and smooth muscle fibers were discernible in the walls of the alveolar ducts at the portions where from the alveolar sacs arose from them. (6)</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alveolar membrane was lined by a simple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squamous</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epithelium. (17)</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alveolar ducts were closely beset with thin walled alveolar out pocketing in which numerous alveoli opened by side were lined by simple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squamous</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or low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cuboidal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cells in goats. (19</a:t>
            </a: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ChangeArrowheads="1"/>
          </p:cNvSpPr>
          <p:nvPr/>
        </p:nvSpPr>
        <p:spPr bwMode="auto">
          <a:xfrm>
            <a:off x="611560" y="908720"/>
            <a:ext cx="7884368" cy="387798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2.2.6 Alveolar sacs:</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Both alveolar sacs and alveoli were lined with type I-</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squamous</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and type II-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cuboidal</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pneumocyte</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cells in which the former formed the major population of alveolar cells. (19)</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2.2.7 Alveoli:</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alveolar wall was composed of a thin single layer of epithelium, a very thin layer of connective tissue composed of fine elastic, reticular and collagen fibers underlay the epithelium, the alveolar epithelium consisted of two types of cells designated as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pnemocytes</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membranous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pneumocytes</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(Type-I) and granular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pneumocytes</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(Type-II), the type-I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pneumocytes</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formed the main lining epithelium of alveoli. (6)</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47664" y="620688"/>
            <a:ext cx="6264696" cy="1200329"/>
          </a:xfrm>
          <a:prstGeom prst="rect">
            <a:avLst/>
          </a:prstGeom>
        </p:spPr>
        <p:txBody>
          <a:bodyPr wrap="square">
            <a:spAutoFit/>
          </a:bodyPr>
          <a:lstStyle/>
          <a:p>
            <a:pPr algn="ctr"/>
            <a:r>
              <a:rPr lang="en-US" sz="2400" dirty="0" smtClean="0"/>
              <a:t>Materials and methods:</a:t>
            </a:r>
            <a:br>
              <a:rPr lang="en-US" sz="2400" dirty="0" smtClean="0"/>
            </a:br>
            <a:r>
              <a:rPr lang="en-US" sz="2400" dirty="0" smtClean="0"/>
              <a:t> The experimental design:- </a:t>
            </a:r>
            <a:br>
              <a:rPr lang="en-US" sz="2400" dirty="0" smtClean="0"/>
            </a:br>
            <a:r>
              <a:rPr lang="en-US" sz="2400" dirty="0" smtClean="0"/>
              <a:t>The present study done on local breed goats</a:t>
            </a:r>
            <a:r>
              <a:rPr lang="en-US" dirty="0" smtClean="0"/>
              <a:t>: </a:t>
            </a:r>
            <a:endParaRPr lang="ar-IQ" dirty="0"/>
          </a:p>
        </p:txBody>
      </p:sp>
      <p:sp>
        <p:nvSpPr>
          <p:cNvPr id="3" name="Rectangle 2"/>
          <p:cNvSpPr/>
          <p:nvPr/>
        </p:nvSpPr>
        <p:spPr>
          <a:xfrm>
            <a:off x="1619672" y="2348880"/>
            <a:ext cx="6120680" cy="369332"/>
          </a:xfrm>
          <a:prstGeom prst="rect">
            <a:avLst/>
          </a:prstGeom>
        </p:spPr>
        <p:txBody>
          <a:bodyPr wrap="square">
            <a:spAutoFit/>
          </a:bodyPr>
          <a:lstStyle/>
          <a:p>
            <a:pPr algn="ctr"/>
            <a:endParaRPr lang="ar-IQ" dirty="0"/>
          </a:p>
        </p:txBody>
      </p:sp>
      <p:graphicFrame>
        <p:nvGraphicFramePr>
          <p:cNvPr id="4" name="Table 3"/>
          <p:cNvGraphicFramePr>
            <a:graphicFrameLocks noGrp="1"/>
          </p:cNvGraphicFramePr>
          <p:nvPr/>
        </p:nvGraphicFramePr>
        <p:xfrm>
          <a:off x="1187624" y="2060848"/>
          <a:ext cx="6552728" cy="1008112"/>
        </p:xfrm>
        <a:graphic>
          <a:graphicData uri="http://schemas.openxmlformats.org/drawingml/2006/table">
            <a:tbl>
              <a:tblPr/>
              <a:tblGrid>
                <a:gridCol w="6552728"/>
              </a:tblGrid>
              <a:tr h="1008112">
                <a:tc>
                  <a:txBody>
                    <a:bodyPr/>
                    <a:lstStyle/>
                    <a:p>
                      <a:pPr marL="90170" marR="179705" algn="just" rtl="0">
                        <a:lnSpc>
                          <a:spcPct val="115000"/>
                        </a:lnSpc>
                        <a:spcAft>
                          <a:spcPts val="0"/>
                        </a:spcAft>
                      </a:pPr>
                      <a:r>
                        <a:rPr lang="en-US" sz="1800" dirty="0">
                          <a:solidFill>
                            <a:srgbClr val="4F81BD"/>
                          </a:solidFill>
                          <a:latin typeface="Times New Roman"/>
                          <a:ea typeface="Calibri"/>
                          <a:cs typeface="Arial"/>
                        </a:rPr>
                        <a:t>                     </a:t>
                      </a:r>
                      <a:endParaRPr lang="en-US" sz="1800" dirty="0" smtClean="0">
                        <a:solidFill>
                          <a:srgbClr val="4F81BD"/>
                        </a:solidFill>
                        <a:latin typeface="Times New Roman"/>
                        <a:ea typeface="Calibri"/>
                        <a:cs typeface="Arial"/>
                      </a:endParaRPr>
                    </a:p>
                    <a:p>
                      <a:pPr marL="90170" marR="179705" algn="ctr" rtl="0">
                        <a:lnSpc>
                          <a:spcPct val="115000"/>
                        </a:lnSpc>
                        <a:spcAft>
                          <a:spcPts val="0"/>
                        </a:spcAft>
                      </a:pPr>
                      <a:r>
                        <a:rPr lang="en-US" sz="2800" dirty="0" smtClean="0">
                          <a:solidFill>
                            <a:srgbClr val="4F81BD"/>
                          </a:solidFill>
                          <a:latin typeface="Times New Roman"/>
                          <a:ea typeface="Calibri"/>
                          <a:cs typeface="Arial"/>
                        </a:rPr>
                        <a:t>  </a:t>
                      </a:r>
                      <a:r>
                        <a:rPr lang="en-US" sz="2800" dirty="0">
                          <a:solidFill>
                            <a:srgbClr val="1F497D"/>
                          </a:solidFill>
                          <a:latin typeface="Times New Roman"/>
                          <a:ea typeface="Calibri"/>
                          <a:cs typeface="Arial"/>
                        </a:rPr>
                        <a:t>10 specimens of local breed goats</a:t>
                      </a:r>
                      <a:endParaRPr lang="en-US" sz="28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9594"/>
                    </a:solidFill>
                  </a:tcPr>
                </a:tc>
              </a:tr>
            </a:tbl>
          </a:graphicData>
        </a:graphic>
      </p:graphicFrame>
      <p:sp>
        <p:nvSpPr>
          <p:cNvPr id="5" name="AutoShape 1"/>
          <p:cNvSpPr>
            <a:spLocks noChangeArrowheads="1"/>
          </p:cNvSpPr>
          <p:nvPr/>
        </p:nvSpPr>
        <p:spPr bwMode="auto">
          <a:xfrm>
            <a:off x="4139952" y="3284984"/>
            <a:ext cx="428625" cy="720080"/>
          </a:xfrm>
          <a:prstGeom prst="downArrow">
            <a:avLst>
              <a:gd name="adj1" fmla="val 50000"/>
              <a:gd name="adj2" fmla="val 37685"/>
            </a:avLst>
          </a:prstGeom>
          <a:solidFill>
            <a:srgbClr val="FFFFFF"/>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ar-IQ"/>
          </a:p>
        </p:txBody>
      </p:sp>
      <p:graphicFrame>
        <p:nvGraphicFramePr>
          <p:cNvPr id="6" name="Table 5"/>
          <p:cNvGraphicFramePr>
            <a:graphicFrameLocks noGrp="1"/>
          </p:cNvGraphicFramePr>
          <p:nvPr/>
        </p:nvGraphicFramePr>
        <p:xfrm>
          <a:off x="1043608" y="4293096"/>
          <a:ext cx="6912768" cy="1080120"/>
        </p:xfrm>
        <a:graphic>
          <a:graphicData uri="http://schemas.openxmlformats.org/drawingml/2006/table">
            <a:tbl>
              <a:tblPr/>
              <a:tblGrid>
                <a:gridCol w="6912768"/>
              </a:tblGrid>
              <a:tr h="1080120">
                <a:tc>
                  <a:txBody>
                    <a:bodyPr/>
                    <a:lstStyle/>
                    <a:p>
                      <a:pPr marL="90170" marR="179705" algn="ctr" rtl="0">
                        <a:lnSpc>
                          <a:spcPct val="115000"/>
                        </a:lnSpc>
                        <a:spcAft>
                          <a:spcPts val="0"/>
                        </a:spcAft>
                      </a:pPr>
                      <a:r>
                        <a:rPr lang="en-US" sz="2400" dirty="0">
                          <a:solidFill>
                            <a:srgbClr val="1F497D"/>
                          </a:solidFill>
                          <a:latin typeface="Times New Roman"/>
                          <a:ea typeface="Calibri"/>
                          <a:cs typeface="Arial"/>
                        </a:rPr>
                        <a:t>         </a:t>
                      </a:r>
                      <a:r>
                        <a:rPr lang="en-US" sz="2400" dirty="0" smtClean="0">
                          <a:solidFill>
                            <a:srgbClr val="1F497D"/>
                          </a:solidFill>
                          <a:latin typeface="Times New Roman"/>
                          <a:ea typeface="Calibri"/>
                          <a:cs typeface="Arial"/>
                        </a:rPr>
                        <a:t> </a:t>
                      </a:r>
                      <a:r>
                        <a:rPr lang="en-US" sz="2400" dirty="0">
                          <a:solidFill>
                            <a:srgbClr val="1F497D"/>
                          </a:solidFill>
                          <a:latin typeface="Times New Roman"/>
                          <a:ea typeface="Calibri"/>
                          <a:cs typeface="Arial"/>
                        </a:rPr>
                        <a:t>8 specimens of local breed goats for </a:t>
                      </a:r>
                      <a:r>
                        <a:rPr lang="en-US" sz="2400" dirty="0" smtClean="0">
                          <a:solidFill>
                            <a:srgbClr val="1F497D"/>
                          </a:solidFill>
                          <a:latin typeface="Times New Roman"/>
                          <a:ea typeface="Calibri"/>
                          <a:cs typeface="Arial"/>
                        </a:rPr>
                        <a:t>       anatomical </a:t>
                      </a:r>
                      <a:r>
                        <a:rPr lang="en-US" sz="2400" dirty="0">
                          <a:solidFill>
                            <a:srgbClr val="1F497D"/>
                          </a:solidFill>
                          <a:latin typeface="Times New Roman"/>
                          <a:ea typeface="Calibri"/>
                          <a:cs typeface="Arial"/>
                        </a:rPr>
                        <a:t>study</a:t>
                      </a:r>
                      <a:endParaRPr lang="en-US" sz="24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9594"/>
                    </a:solidFill>
                  </a:tcPr>
                </a:tc>
              </a:tr>
            </a:tbl>
          </a:graphicData>
        </a:graphic>
      </p:graphicFrame>
      <p:sp>
        <p:nvSpPr>
          <p:cNvPr id="7" name="AutoShape 1"/>
          <p:cNvSpPr>
            <a:spLocks noChangeArrowheads="1"/>
          </p:cNvSpPr>
          <p:nvPr/>
        </p:nvSpPr>
        <p:spPr bwMode="auto">
          <a:xfrm>
            <a:off x="4067944" y="5733256"/>
            <a:ext cx="428625" cy="576064"/>
          </a:xfrm>
          <a:prstGeom prst="downArrow">
            <a:avLst>
              <a:gd name="adj1" fmla="val 50000"/>
              <a:gd name="adj2" fmla="val 37685"/>
            </a:avLst>
          </a:prstGeom>
          <a:solidFill>
            <a:srgbClr val="FFFFFF"/>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ar-IQ"/>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619672" y="620688"/>
          <a:ext cx="6333363" cy="2453640"/>
        </p:xfrm>
        <a:graphic>
          <a:graphicData uri="http://schemas.openxmlformats.org/drawingml/2006/table">
            <a:tbl>
              <a:tblPr/>
              <a:tblGrid>
                <a:gridCol w="6333363"/>
              </a:tblGrid>
              <a:tr h="2092960">
                <a:tc>
                  <a:txBody>
                    <a:bodyPr/>
                    <a:lstStyle/>
                    <a:p>
                      <a:pPr marL="90170" marR="179705" algn="just" rtl="0">
                        <a:lnSpc>
                          <a:spcPct val="115000"/>
                        </a:lnSpc>
                        <a:spcAft>
                          <a:spcPts val="0"/>
                        </a:spcAft>
                      </a:pPr>
                      <a:r>
                        <a:rPr lang="en-US" sz="2000" dirty="0">
                          <a:solidFill>
                            <a:srgbClr val="1F497D"/>
                          </a:solidFill>
                          <a:latin typeface="Times New Roman"/>
                          <a:ea typeface="Calibri"/>
                          <a:cs typeface="Arial"/>
                        </a:rPr>
                        <a:t>-3 specimens from local breed goats for anatomical                    description</a:t>
                      </a:r>
                      <a:endParaRPr lang="en-US" sz="2000" dirty="0">
                        <a:latin typeface="Calibri"/>
                        <a:ea typeface="Calibri"/>
                        <a:cs typeface="Arial"/>
                      </a:endParaRPr>
                    </a:p>
                    <a:p>
                      <a:pPr marL="90170" marR="179705" algn="just" rtl="0">
                        <a:lnSpc>
                          <a:spcPct val="115000"/>
                        </a:lnSpc>
                        <a:spcAft>
                          <a:spcPts val="0"/>
                        </a:spcAft>
                      </a:pPr>
                      <a:r>
                        <a:rPr lang="en-US" sz="2000" dirty="0">
                          <a:solidFill>
                            <a:srgbClr val="1F497D"/>
                          </a:solidFill>
                          <a:latin typeface="Times New Roman"/>
                          <a:ea typeface="Calibri"/>
                          <a:cs typeface="Arial"/>
                        </a:rPr>
                        <a:t>              </a:t>
                      </a:r>
                      <a:endParaRPr lang="en-US" sz="2000" dirty="0">
                        <a:latin typeface="Calibri"/>
                        <a:ea typeface="Calibri"/>
                        <a:cs typeface="Arial"/>
                      </a:endParaRPr>
                    </a:p>
                    <a:p>
                      <a:pPr marL="90170" marR="179705" algn="just" rtl="0">
                        <a:lnSpc>
                          <a:spcPct val="115000"/>
                        </a:lnSpc>
                        <a:spcAft>
                          <a:spcPts val="0"/>
                        </a:spcAft>
                      </a:pPr>
                      <a:r>
                        <a:rPr lang="en-US" sz="2000" dirty="0">
                          <a:solidFill>
                            <a:srgbClr val="1F497D"/>
                          </a:solidFill>
                          <a:latin typeface="Times New Roman"/>
                          <a:ea typeface="Calibri"/>
                          <a:cs typeface="Arial"/>
                        </a:rPr>
                        <a:t>-2 specimens of local breed goats for blood supply. (Latex)</a:t>
                      </a:r>
                      <a:endParaRPr lang="en-US" sz="2000" dirty="0">
                        <a:latin typeface="Calibri"/>
                        <a:ea typeface="Calibri"/>
                        <a:cs typeface="Arial"/>
                      </a:endParaRPr>
                    </a:p>
                    <a:p>
                      <a:pPr marL="90170" marR="179705" algn="just" rtl="0">
                        <a:lnSpc>
                          <a:spcPct val="115000"/>
                        </a:lnSpc>
                        <a:spcAft>
                          <a:spcPts val="0"/>
                        </a:spcAft>
                      </a:pPr>
                      <a:r>
                        <a:rPr lang="en-US" sz="2000" dirty="0">
                          <a:solidFill>
                            <a:srgbClr val="1F497D"/>
                          </a:solidFill>
                          <a:latin typeface="Times New Roman"/>
                          <a:ea typeface="Calibri"/>
                          <a:cs typeface="Arial"/>
                        </a:rPr>
                        <a:t>-3 specimens of local breed goats for collecting system  and blood supply (Resin)</a:t>
                      </a:r>
                      <a:endParaRPr lang="en-US" sz="20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9594"/>
                    </a:solidFill>
                  </a:tcPr>
                </a:tc>
              </a:tr>
            </a:tbl>
          </a:graphicData>
        </a:graphic>
      </p:graphicFrame>
      <p:sp>
        <p:nvSpPr>
          <p:cNvPr id="3" name="AutoShape 1"/>
          <p:cNvSpPr>
            <a:spLocks noChangeArrowheads="1"/>
          </p:cNvSpPr>
          <p:nvPr/>
        </p:nvSpPr>
        <p:spPr bwMode="auto">
          <a:xfrm>
            <a:off x="3995936" y="3284984"/>
            <a:ext cx="462914" cy="1080120"/>
          </a:xfrm>
          <a:prstGeom prst="downArrow">
            <a:avLst>
              <a:gd name="adj1" fmla="val 50000"/>
              <a:gd name="adj2" fmla="val 37685"/>
            </a:avLst>
          </a:prstGeom>
          <a:solidFill>
            <a:srgbClr val="FFFFFF"/>
          </a:solidFill>
          <a:ln w="9525">
            <a:solidFill>
              <a:srgbClr val="000000"/>
            </a:solidFill>
            <a:miter lim="800000"/>
            <a:headEnd/>
            <a:tailEnd/>
          </a:ln>
        </p:spPr>
        <p:txBody>
          <a:bodyPr vert="eaVert" wrap="square" lIns="91440" tIns="45720" rIns="91440" bIns="45720" numCol="1" anchor="t" anchorCtr="0" compatLnSpc="1">
            <a:prstTxWarp prst="textNoShape">
              <a:avLst/>
            </a:prstTxWarp>
          </a:bodyPr>
          <a:lstStyle/>
          <a:p>
            <a:endParaRPr lang="ar-IQ"/>
          </a:p>
        </p:txBody>
      </p:sp>
      <p:graphicFrame>
        <p:nvGraphicFramePr>
          <p:cNvPr id="4" name="Table 3"/>
          <p:cNvGraphicFramePr>
            <a:graphicFrameLocks noGrp="1"/>
          </p:cNvGraphicFramePr>
          <p:nvPr/>
        </p:nvGraphicFramePr>
        <p:xfrm>
          <a:off x="768942" y="4509120"/>
          <a:ext cx="7776864" cy="981456"/>
        </p:xfrm>
        <a:graphic>
          <a:graphicData uri="http://schemas.openxmlformats.org/drawingml/2006/table">
            <a:tbl>
              <a:tblPr rtl="1"/>
              <a:tblGrid>
                <a:gridCol w="7776864"/>
              </a:tblGrid>
              <a:tr h="911860">
                <a:tc>
                  <a:txBody>
                    <a:bodyPr/>
                    <a:lstStyle/>
                    <a:p>
                      <a:pPr marL="90170" marR="179705" algn="just" rtl="0">
                        <a:lnSpc>
                          <a:spcPct val="115000"/>
                        </a:lnSpc>
                        <a:spcAft>
                          <a:spcPts val="0"/>
                        </a:spcAft>
                      </a:pPr>
                      <a:r>
                        <a:rPr lang="en-US" sz="1600" dirty="0">
                          <a:solidFill>
                            <a:srgbClr val="1F497D"/>
                          </a:solidFill>
                          <a:latin typeface="Times New Roman"/>
                          <a:ea typeface="Calibri"/>
                          <a:cs typeface="Arial"/>
                        </a:rPr>
                        <a:t>        </a:t>
                      </a:r>
                      <a:endParaRPr lang="en-US" sz="1100" dirty="0">
                        <a:latin typeface="Calibri"/>
                        <a:ea typeface="Calibri"/>
                        <a:cs typeface="Arial"/>
                      </a:endParaRPr>
                    </a:p>
                    <a:p>
                      <a:pPr marL="90170" marR="179705" algn="l" rtl="0">
                        <a:lnSpc>
                          <a:spcPct val="115000"/>
                        </a:lnSpc>
                        <a:spcAft>
                          <a:spcPts val="0"/>
                        </a:spcAft>
                      </a:pPr>
                      <a:r>
                        <a:rPr lang="en-US" sz="2000" dirty="0">
                          <a:solidFill>
                            <a:srgbClr val="1F497D"/>
                          </a:solidFill>
                          <a:latin typeface="Times New Roman"/>
                          <a:ea typeface="Calibri"/>
                          <a:cs typeface="Arial"/>
                        </a:rPr>
                        <a:t>      2 specimens of local breed goats for histological study</a:t>
                      </a:r>
                      <a:endParaRPr lang="en-US" sz="2000" dirty="0">
                        <a:latin typeface="Calibri"/>
                        <a:ea typeface="Calibri"/>
                        <a:cs typeface="Arial"/>
                      </a:endParaRPr>
                    </a:p>
                    <a:p>
                      <a:pPr marL="90170" marR="179705" algn="l" rtl="0">
                        <a:lnSpc>
                          <a:spcPct val="115000"/>
                        </a:lnSpc>
                        <a:spcAft>
                          <a:spcPts val="0"/>
                        </a:spcAft>
                      </a:pPr>
                      <a:r>
                        <a:rPr lang="en-US" sz="2000" dirty="0">
                          <a:solidFill>
                            <a:srgbClr val="1F497D"/>
                          </a:solidFill>
                          <a:latin typeface="Times New Roman"/>
                          <a:ea typeface="Calibri"/>
                          <a:cs typeface="Arial"/>
                        </a:rPr>
                        <a:t>                       Tow type </a:t>
                      </a:r>
                      <a:r>
                        <a:rPr lang="en-US" sz="2000" dirty="0" smtClean="0">
                          <a:solidFill>
                            <a:srgbClr val="1F497D"/>
                          </a:solidFill>
                          <a:latin typeface="Times New Roman"/>
                          <a:ea typeface="Calibri"/>
                          <a:cs typeface="Arial"/>
                        </a:rPr>
                        <a:t>of</a:t>
                      </a:r>
                      <a:r>
                        <a:rPr lang="en-US" sz="2000" baseline="0" dirty="0" smtClean="0">
                          <a:solidFill>
                            <a:srgbClr val="1F497D"/>
                          </a:solidFill>
                          <a:latin typeface="Times New Roman"/>
                          <a:ea typeface="Calibri"/>
                          <a:cs typeface="Arial"/>
                        </a:rPr>
                        <a:t> </a:t>
                      </a:r>
                      <a:r>
                        <a:rPr lang="en-US" sz="2000" dirty="0" smtClean="0">
                          <a:solidFill>
                            <a:srgbClr val="1F497D"/>
                          </a:solidFill>
                          <a:latin typeface="Times New Roman"/>
                          <a:ea typeface="Calibri"/>
                          <a:cs typeface="Arial"/>
                        </a:rPr>
                        <a:t>stains </a:t>
                      </a:r>
                      <a:r>
                        <a:rPr lang="en-US" sz="2000" dirty="0">
                          <a:solidFill>
                            <a:srgbClr val="1F497D"/>
                          </a:solidFill>
                          <a:latin typeface="Times New Roman"/>
                          <a:ea typeface="Calibri"/>
                          <a:cs typeface="Arial"/>
                        </a:rPr>
                        <a:t>H&amp;E </a:t>
                      </a:r>
                      <a:endParaRPr lang="en-US" sz="20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9594"/>
                    </a:solidFill>
                  </a:tcPr>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323528" y="948673"/>
            <a:ext cx="8503974"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mj-cs"/>
              </a:rPr>
              <a:t>1. Anatomical Results:</a:t>
            </a:r>
            <a:endParaRPr kumimoji="0" lang="en-US" sz="2000" b="0" i="0" u="none" strike="noStrike" cap="none" normalizeH="0" baseline="0" dirty="0" smtClean="0">
              <a:ln>
                <a:noFill/>
              </a:ln>
              <a:solidFill>
                <a:schemeClr val="tx1"/>
              </a:solidFill>
              <a:effectLst/>
              <a:latin typeface="Arial" pitchFamily="34" charset="0"/>
              <a:cs typeface="+mj-cs"/>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mj-cs"/>
              </a:rPr>
              <a:t>1.1. Anatomical results:</a:t>
            </a:r>
            <a:endParaRPr kumimoji="0" lang="en-US" sz="2000" b="0" i="0" u="none" strike="noStrike" cap="none" normalizeH="0" baseline="0" dirty="0" smtClean="0">
              <a:ln>
                <a:noFill/>
              </a:ln>
              <a:solidFill>
                <a:schemeClr val="tx1"/>
              </a:solidFill>
              <a:effectLst/>
              <a:latin typeface="Arial" pitchFamily="34" charset="0"/>
              <a:cs typeface="+mj-cs"/>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mj-cs"/>
              </a:rPr>
              <a:t>       The trachea is flexible cartilaginous and membranous tube which extends from  cricoid cartilage of larynx down neck through cranial mediastinal cavity to middle mediastinal and the lung are located in thoracic cavity and each lung is free to move since it is invaginated in a pleural sac and attached only by it is root and pulmonary ligament.</a:t>
            </a:r>
            <a:endParaRPr kumimoji="0" lang="en-US" sz="2000" b="0" i="0" u="none" strike="noStrike" cap="none" normalizeH="0" baseline="0" dirty="0" smtClean="0">
              <a:ln>
                <a:noFill/>
              </a:ln>
              <a:solidFill>
                <a:schemeClr val="tx1"/>
              </a:solidFill>
              <a:effectLst/>
              <a:latin typeface="Arial" pitchFamily="34" charset="0"/>
              <a:cs typeface="+mj-cs"/>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000000"/>
                </a:solidFill>
                <a:effectLst/>
                <a:latin typeface="Times New Roman" pitchFamily="18" charset="0"/>
                <a:ea typeface="Calibri" pitchFamily="34" charset="0"/>
                <a:cs typeface="+mj-cs"/>
              </a:rPr>
              <a:t>    The average weight of trachea and lung was (478.85± 143.35 SD) this result disagrees in the (3) this retend to different species of weight.  </a:t>
            </a:r>
            <a:endParaRPr kumimoji="0" lang="en-US" sz="2000" b="0" i="0" u="none" strike="noStrike" cap="none" normalizeH="0" baseline="0" dirty="0" smtClean="0">
              <a:ln>
                <a:noFill/>
              </a:ln>
              <a:solidFill>
                <a:schemeClr val="tx1"/>
              </a:solidFill>
              <a:effectLst/>
              <a:latin typeface="Arial" pitchFamily="34" charset="0"/>
              <a:cs typeface="+mj-c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1"/>
          <p:cNvSpPr>
            <a:spLocks noChangeArrowheads="1"/>
          </p:cNvSpPr>
          <p:nvPr/>
        </p:nvSpPr>
        <p:spPr bwMode="auto">
          <a:xfrm>
            <a:off x="467544" y="923329"/>
            <a:ext cx="8100392"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algn="l" rtl="0" fontAlgn="base">
              <a:spcBef>
                <a:spcPct val="0"/>
              </a:spcBef>
              <a:spcAft>
                <a:spcPct val="0"/>
              </a:spcAf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.1.2. Trachea:</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algn="l" rtl="0" eaLnBrk="0" fontAlgn="base" hangingPunct="0">
              <a:spcBef>
                <a:spcPct val="0"/>
              </a:spcBef>
              <a:spcAft>
                <a:spcPct val="0"/>
              </a:spcAf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recent study showed trachea of goat is cartilaginous tube extend from larynx to hillus of lung where bifurcates into left and right principle bronchi figure (1)</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algn="l" rtl="0" eaLnBrk="0" fontAlgn="base" hangingPunct="0">
              <a:spcBef>
                <a:spcPct val="0"/>
              </a:spcBef>
              <a:spcAft>
                <a:spcPct val="0"/>
              </a:spcAf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total mean length of trachea was (25 cm) measured from the cricoids cartilage to the bifurcation, the mean number of cartilaginous ring is (46.6±1.07 SD).</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algn="l" rtl="0" eaLnBrk="0" fontAlgn="base" hangingPunct="0">
              <a:spcBef>
                <a:spcPct val="0"/>
              </a:spcBef>
              <a:spcAft>
                <a:spcPct val="0"/>
              </a:spcAf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tracheal ring was U-shape; the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cranio</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-caudal average diameter is (19.39±1.9 SD) while the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latro</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-lateral average diameter is (17.71±1.90 SD) but the right edge overlapping left side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figer</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 This result disagrees with the result of (3).</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algn="l" rtl="0" eaLnBrk="0" fontAlgn="base" hangingPunct="0">
              <a:spcBef>
                <a:spcPct val="0"/>
              </a:spcBef>
              <a:spcAft>
                <a:spcPct val="0"/>
              </a:spcAf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tracheas before bifurcated to principle right and left bronchus give additional bronchus (tracheal bronchus). Figure (3)</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algn="l" rtl="0" eaLnBrk="0" fontAlgn="base" hangingPunct="0">
              <a:spcBef>
                <a:spcPct val="0"/>
              </a:spcBef>
              <a:spcAft>
                <a:spcPct val="0"/>
              </a:spcAf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additional bronchus shows 2 bronchi dorsal and ventral (primary bronchi), ventral 1 give several secondary bronchi. Figure (4).</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algn="l" rtl="0" eaLnBrk="0" fontAlgn="base" hangingPunct="0">
              <a:spcBef>
                <a:spcPct val="0"/>
              </a:spcBef>
              <a:spcAft>
                <a:spcPct val="0"/>
              </a:spcAf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a:off x="323528" y="3356992"/>
            <a:ext cx="8460432"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1.4 Lung:</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recent observation of lung show several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lobulation</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on the following: _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right lung has 4 lobes they are apical, middle, accessory, and caudal, while the left lung give 2 lobes cranial and caudal both left and right cranial lobes were divided into cranial and caudal parts by inter lobar fissure but the both left and right caudal lobes were undivided, while in the (5) show the lung of horses almost no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lobation</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and very faint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lobulation</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externally. Figure (6).</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3" name="Rectangle 2"/>
          <p:cNvSpPr/>
          <p:nvPr/>
        </p:nvSpPr>
        <p:spPr>
          <a:xfrm>
            <a:off x="251520" y="764704"/>
            <a:ext cx="8568952" cy="1938992"/>
          </a:xfrm>
          <a:prstGeom prst="rect">
            <a:avLst/>
          </a:prstGeom>
        </p:spPr>
        <p:txBody>
          <a:bodyPr wrap="square">
            <a:spAutoFit/>
          </a:bodyPr>
          <a:lstStyle/>
          <a:p>
            <a:pPr algn="l" rtl="0" eaLnBrk="0" fontAlgn="base" hangingPunct="0">
              <a:spcBef>
                <a:spcPct val="0"/>
              </a:spcBef>
              <a:spcAft>
                <a:spcPct val="0"/>
              </a:spcAft>
            </a:pPr>
            <a:r>
              <a:rPr lang="en-US" sz="2000" dirty="0" smtClean="0">
                <a:solidFill>
                  <a:srgbClr val="1F497D"/>
                </a:solidFill>
                <a:latin typeface="Times New Roman" pitchFamily="18" charset="0"/>
                <a:ea typeface="Calibri" pitchFamily="34" charset="0"/>
                <a:cs typeface="Times New Roman" pitchFamily="18" charset="0"/>
              </a:rPr>
              <a:t>1.3 Bronchi:</a:t>
            </a:r>
            <a:endParaRPr lang="en-US" sz="2000" dirty="0" smtClean="0">
              <a:latin typeface="Arial" pitchFamily="34" charset="0"/>
              <a:cs typeface="Arial" pitchFamily="34" charset="0"/>
            </a:endParaRPr>
          </a:p>
          <a:p>
            <a:pPr algn="l" rtl="0" eaLnBrk="0" fontAlgn="base" hangingPunct="0">
              <a:spcBef>
                <a:spcPct val="0"/>
              </a:spcBef>
              <a:spcAft>
                <a:spcPct val="0"/>
              </a:spcAft>
            </a:pPr>
            <a:r>
              <a:rPr lang="en-US" sz="2000" dirty="0" smtClean="0">
                <a:latin typeface="Times New Roman" pitchFamily="18" charset="0"/>
                <a:ea typeface="Calibri" pitchFamily="34" charset="0"/>
                <a:cs typeface="Times New Roman" pitchFamily="18" charset="0"/>
              </a:rPr>
              <a:t>In the recent study trachea bifurcated to right and left bronchial also the additional (tracheal bronchus).</a:t>
            </a:r>
            <a:endParaRPr lang="en-US" sz="2000" dirty="0" smtClean="0">
              <a:latin typeface="Arial" pitchFamily="34" charset="0"/>
              <a:cs typeface="Arial" pitchFamily="34" charset="0"/>
            </a:endParaRPr>
          </a:p>
          <a:p>
            <a:pPr algn="l" rtl="0" eaLnBrk="0" fontAlgn="base" hangingPunct="0">
              <a:spcBef>
                <a:spcPct val="0"/>
              </a:spcBef>
              <a:spcAft>
                <a:spcPct val="0"/>
              </a:spcAft>
            </a:pPr>
            <a:r>
              <a:rPr lang="en-US" sz="2000" dirty="0" smtClean="0">
                <a:latin typeface="Times New Roman" pitchFamily="18" charset="0"/>
                <a:ea typeface="Calibri" pitchFamily="34" charset="0"/>
                <a:cs typeface="Times New Roman" pitchFamily="18" charset="0"/>
              </a:rPr>
              <a:t>Principles bronchi divided into right and left, the left principle bronchi give 2 primary bronchi and these bronchi give several inter lobar bronchi, the right principle bronchi give several inter lobar bronchi figure (5). </a:t>
            </a:r>
            <a:endParaRPr lang="en-US" sz="2000" dirty="0" smtClean="0">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3" name="Rectangle 1"/>
          <p:cNvSpPr>
            <a:spLocks noChangeArrowheads="1"/>
          </p:cNvSpPr>
          <p:nvPr/>
        </p:nvSpPr>
        <p:spPr bwMode="auto">
          <a:xfrm>
            <a:off x="323528" y="874168"/>
            <a:ext cx="7200800"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1196975" algn="l"/>
                <a:tab pos="3082925" algn="l"/>
                <a:tab pos="5454650" algn="r"/>
              </a:tabLst>
            </a:pPr>
            <a:r>
              <a:rPr kumimoji="0" lang="en-US" sz="3200" b="0" i="1" u="none" strike="noStrike" cap="none" normalizeH="0" baseline="0" dirty="0" smtClean="0">
                <a:ln>
                  <a:noFill/>
                </a:ln>
                <a:solidFill>
                  <a:srgbClr val="C0504D"/>
                </a:solidFill>
                <a:effectLst/>
                <a:latin typeface="Arial" pitchFamily="34" charset="0"/>
                <a:ea typeface="Cambria" pitchFamily="18" charset="0"/>
                <a:cs typeface="Arial" pitchFamily="34" charset="0"/>
              </a:rPr>
              <a:t>	</a:t>
            </a:r>
            <a:r>
              <a:rPr kumimoji="0" lang="en-US" sz="3200" b="1" i="1" u="none" strike="noStrike" cap="none" normalizeH="0" baseline="0" dirty="0" smtClean="0">
                <a:ln>
                  <a:noFill/>
                </a:ln>
                <a:solidFill>
                  <a:srgbClr val="C0504D"/>
                </a:solidFill>
                <a:effectLst/>
                <a:latin typeface="Arial" pitchFamily="34" charset="0"/>
                <a:ea typeface="Cambria" pitchFamily="18" charset="0"/>
                <a:cs typeface="Arial" pitchFamily="34" charset="0"/>
              </a:rPr>
              <a:t>Dedication</a:t>
            </a:r>
            <a:endParaRPr kumimoji="0" lang="en-US" sz="32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1196975" algn="l"/>
                <a:tab pos="3082925" algn="l"/>
                <a:tab pos="5454650" algn="r"/>
              </a:tabLst>
            </a:pPr>
            <a:r>
              <a:rPr kumimoji="0" lang="en-US" sz="2800" b="1" i="1" u="none" strike="noStrike" cap="none" normalizeH="0" baseline="0" dirty="0" smtClean="0">
                <a:ln>
                  <a:noFill/>
                </a:ln>
                <a:solidFill>
                  <a:srgbClr val="C0504D"/>
                </a:solidFill>
                <a:effectLst/>
                <a:latin typeface="Cambria" pitchFamily="18" charset="0"/>
                <a:ea typeface="Cambria" pitchFamily="18" charset="0"/>
                <a:cs typeface="Times New Roman" pitchFamily="18" charset="0"/>
              </a:rPr>
              <a:t>To:</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1196975" algn="l"/>
                <a:tab pos="3082925" algn="l"/>
                <a:tab pos="5454650" algn="r"/>
              </a:tabLst>
            </a:pPr>
            <a:r>
              <a:rPr kumimoji="0" lang="en-US" sz="2800" b="1" i="1" u="none" strike="noStrike" cap="none" normalizeH="0" baseline="0" dirty="0" smtClean="0">
                <a:ln>
                  <a:noFill/>
                </a:ln>
                <a:solidFill>
                  <a:srgbClr val="1F497D"/>
                </a:solidFill>
                <a:effectLst/>
                <a:latin typeface="Cambria" pitchFamily="18" charset="0"/>
                <a:ea typeface="Cambria" pitchFamily="18" charset="0"/>
                <a:cs typeface="Times New Roman" pitchFamily="18" charset="0"/>
              </a:rPr>
              <a:t>My Father   ………   Esteem and Appreciation</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1196975" algn="l"/>
                <a:tab pos="3082925" algn="l"/>
                <a:tab pos="5454650" algn="r"/>
              </a:tabLst>
            </a:pPr>
            <a:r>
              <a:rPr kumimoji="0" lang="en-US" sz="2800" b="1" i="1" u="none" strike="noStrike" cap="none" normalizeH="0" baseline="0" dirty="0" smtClean="0">
                <a:ln>
                  <a:noFill/>
                </a:ln>
                <a:solidFill>
                  <a:srgbClr val="1F497D"/>
                </a:solidFill>
                <a:effectLst/>
                <a:latin typeface="Cambria" pitchFamily="18" charset="0"/>
                <a:ea typeface="Cambria" pitchFamily="18" charset="0"/>
                <a:cs typeface="Times New Roman" pitchFamily="18" charset="0"/>
              </a:rPr>
              <a:t>My Mother ……..  Love, Sacrifice and Holiness</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1196975" algn="l"/>
                <a:tab pos="3082925" algn="l"/>
                <a:tab pos="5454650" algn="r"/>
              </a:tabLst>
            </a:pPr>
            <a:r>
              <a:rPr kumimoji="0" lang="en-US" sz="2800" b="1" i="1" u="none" strike="noStrike" cap="none" normalizeH="0" baseline="0" dirty="0" smtClean="0">
                <a:ln>
                  <a:noFill/>
                </a:ln>
                <a:solidFill>
                  <a:srgbClr val="1F497D"/>
                </a:solidFill>
                <a:effectLst/>
                <a:latin typeface="Cambria" pitchFamily="18" charset="0"/>
                <a:ea typeface="Cambria" pitchFamily="18" charset="0"/>
                <a:cs typeface="Times New Roman" pitchFamily="18" charset="0"/>
              </a:rPr>
              <a:t>My Brothers ……. Ethics</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1196975" algn="l"/>
                <a:tab pos="3082925" algn="l"/>
                <a:tab pos="5454650" algn="r"/>
              </a:tabLst>
            </a:pPr>
            <a:r>
              <a:rPr kumimoji="0" lang="en-US" sz="2800" b="1" i="1" u="none" strike="noStrike" cap="none" normalizeH="0" baseline="0" dirty="0" smtClean="0">
                <a:ln>
                  <a:noFill/>
                </a:ln>
                <a:solidFill>
                  <a:srgbClr val="1F497D"/>
                </a:solidFill>
                <a:effectLst/>
                <a:latin typeface="Cambria" pitchFamily="18" charset="0"/>
                <a:ea typeface="Cambria" pitchFamily="18" charset="0"/>
                <a:cs typeface="Times New Roman" pitchFamily="18" charset="0"/>
              </a:rPr>
              <a:t>My Sisters   …….. Innocence and Love</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1196975" algn="l"/>
                <a:tab pos="3082925" algn="l"/>
                <a:tab pos="5454650" algn="r"/>
              </a:tabLst>
            </a:pPr>
            <a:r>
              <a:rPr kumimoji="0" lang="en-US" sz="2800" b="1" i="1" u="none" strike="noStrike" cap="none" normalizeH="0" baseline="0" dirty="0" smtClean="0">
                <a:ln>
                  <a:noFill/>
                </a:ln>
                <a:solidFill>
                  <a:srgbClr val="1F497D"/>
                </a:solidFill>
                <a:effectLst/>
                <a:latin typeface="Cambria" pitchFamily="18" charset="0"/>
                <a:ea typeface="Cambria" pitchFamily="18" charset="0"/>
                <a:cs typeface="Times New Roman" pitchFamily="18" charset="0"/>
              </a:rPr>
              <a:t>	Iraq       ……. Wounded Elegiac Country</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3074" name="Rectangle 2"/>
          <p:cNvSpPr>
            <a:spLocks noChangeArrowheads="1"/>
          </p:cNvSpPr>
          <p:nvPr/>
        </p:nvSpPr>
        <p:spPr bwMode="auto">
          <a:xfrm>
            <a:off x="179512" y="4610254"/>
            <a:ext cx="8496944"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3082925" algn="l"/>
              </a:tabLst>
            </a:pPr>
            <a:r>
              <a:rPr kumimoji="0" lang="en-US" sz="2400" b="1" i="1" u="none" strike="noStrike" cap="none" normalizeH="0" baseline="0" dirty="0" smtClean="0">
                <a:ln>
                  <a:noFill/>
                </a:ln>
                <a:solidFill>
                  <a:srgbClr val="1F497D"/>
                </a:solidFill>
                <a:effectLst/>
                <a:latin typeface="Cambria" pitchFamily="18" charset="0"/>
                <a:ea typeface="Cambria" pitchFamily="18" charset="0"/>
                <a:cs typeface="Times New Roman" pitchFamily="18" charset="0"/>
              </a:rPr>
              <a:t>I present my modest and deepest effort, with sincere Gratitude for their support.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1"/>
          <p:cNvSpPr>
            <a:spLocks noChangeArrowheads="1"/>
          </p:cNvSpPr>
          <p:nvPr/>
        </p:nvSpPr>
        <p:spPr bwMode="auto">
          <a:xfrm>
            <a:off x="251520" y="836712"/>
            <a:ext cx="8532440" cy="563231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4.2 Histological result: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4.2.1 Trachea:</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recent histological observation show the epithelium of trachea is pseudo stratified ciliated columnar epithelium well developed cilia. Figure (7)</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tracheal cartilage consist of hyaline cartilage which contain nests of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condrocytes</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figure (8)</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4.2.2 Lung:</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trachea divides outside of lung and gives rise to primary bronchi on entering the lung, the primary bronchi divides and give rise to a series of smaller bronchi.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This intrapulmonary division consists of mucosa which appears as star shape, the epithelium of mucosa was pseudo stratified columnar epithelium.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lamina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propera</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of mucosa well develop also sub mucosa also present, cartilage pieces typically are present, several bronchi give terminal bronchioles figure (9)</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termed bronchioles opened to respiratory bronchioles.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ChangeArrowheads="1"/>
          </p:cNvSpPr>
          <p:nvPr/>
        </p:nvSpPr>
        <p:spPr bwMode="auto">
          <a:xfrm>
            <a:off x="467544" y="1277759"/>
            <a:ext cx="7884368"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4.2.3 Alveoli:</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alveolar duct opened as tubular structure among alveoli and alveolar sac.</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epithelium of alveolar duct is interrupted and consists of low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cuboidal</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epithelium and change gradually to single stratified epithelium before opining to the alveolar sac.</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alveolar sac and alveoli showed 2 type of stratified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squamous</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epithelium.</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1979712" y="2420889"/>
          <a:ext cx="4977765" cy="3888432"/>
        </p:xfrm>
        <a:graphic>
          <a:graphicData uri="http://schemas.openxmlformats.org/drawingml/2006/table">
            <a:tbl>
              <a:tblPr/>
              <a:tblGrid>
                <a:gridCol w="2489200"/>
                <a:gridCol w="2488565"/>
              </a:tblGrid>
              <a:tr h="612482">
                <a:tc>
                  <a:txBody>
                    <a:bodyPr/>
                    <a:lstStyle/>
                    <a:p>
                      <a:pPr marL="90170" marR="179705" algn="just" rtl="0">
                        <a:lnSpc>
                          <a:spcPct val="115000"/>
                        </a:lnSpc>
                        <a:spcAft>
                          <a:spcPts val="0"/>
                        </a:spcAft>
                      </a:pPr>
                      <a:endParaRPr lang="en-US" sz="1400" dirty="0">
                        <a:solidFill>
                          <a:srgbClr val="4F81BD"/>
                        </a:solidFill>
                        <a:latin typeface="Times New Roman"/>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marL="90170" marR="179705" algn="just" rtl="0">
                        <a:lnSpc>
                          <a:spcPct val="115000"/>
                        </a:lnSpc>
                        <a:spcAft>
                          <a:spcPts val="0"/>
                        </a:spcAft>
                      </a:pPr>
                      <a:r>
                        <a:rPr lang="en-US" sz="1600">
                          <a:solidFill>
                            <a:srgbClr val="1F497D"/>
                          </a:solidFill>
                          <a:latin typeface="Times New Roman"/>
                          <a:ea typeface="Calibri"/>
                          <a:cs typeface="Arial"/>
                        </a:rPr>
                        <a:t>     </a:t>
                      </a:r>
                      <a:r>
                        <a:rPr lang="en-US" sz="1600">
                          <a:latin typeface="Times New Roman"/>
                          <a:ea typeface="Calibri"/>
                          <a:cs typeface="Arial"/>
                        </a:rPr>
                        <a:t>Average of parameter</a:t>
                      </a: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r>
              <a:tr h="634829">
                <a:tc>
                  <a:txBody>
                    <a:bodyPr/>
                    <a:lstStyle/>
                    <a:p>
                      <a:pPr marL="90170" marR="179705" algn="just" rtl="0">
                        <a:lnSpc>
                          <a:spcPct val="115000"/>
                        </a:lnSpc>
                        <a:spcAft>
                          <a:spcPts val="0"/>
                        </a:spcAft>
                      </a:pPr>
                      <a:r>
                        <a:rPr lang="en-US" sz="1600" dirty="0">
                          <a:latin typeface="Times New Roman"/>
                          <a:ea typeface="Calibri"/>
                          <a:cs typeface="Arial"/>
                        </a:rPr>
                        <a:t>   Weight ̽</a:t>
                      </a:r>
                      <a:endParaRPr lang="en-US" sz="11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marL="90170" marR="179705" algn="just" rtl="0">
                        <a:lnSpc>
                          <a:spcPct val="115000"/>
                        </a:lnSpc>
                        <a:spcAft>
                          <a:spcPts val="0"/>
                        </a:spcAft>
                      </a:pPr>
                      <a:r>
                        <a:rPr lang="en-US" sz="1400">
                          <a:latin typeface="Times New Roman"/>
                          <a:ea typeface="Calibri"/>
                          <a:cs typeface="Arial"/>
                        </a:rPr>
                        <a:t>      478.85 ± 143.35</a:t>
                      </a: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17448">
                <a:tc>
                  <a:txBody>
                    <a:bodyPr/>
                    <a:lstStyle/>
                    <a:p>
                      <a:pPr marL="90170" marR="179705" algn="just" rtl="0">
                        <a:lnSpc>
                          <a:spcPct val="115000"/>
                        </a:lnSpc>
                        <a:spcAft>
                          <a:spcPts val="0"/>
                        </a:spcAft>
                      </a:pPr>
                      <a:r>
                        <a:rPr lang="en-US" sz="1400">
                          <a:latin typeface="Times New Roman"/>
                          <a:ea typeface="Calibri"/>
                          <a:cs typeface="Arial"/>
                        </a:rPr>
                        <a:t>  Length of cranio_caudal </a:t>
                      </a: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marL="90170" marR="179705" algn="just" rtl="0">
                        <a:lnSpc>
                          <a:spcPct val="115000"/>
                        </a:lnSpc>
                        <a:spcAft>
                          <a:spcPts val="0"/>
                        </a:spcAft>
                      </a:pPr>
                      <a:r>
                        <a:rPr lang="en-US" sz="1600">
                          <a:latin typeface="Times New Roman"/>
                          <a:ea typeface="Calibri"/>
                          <a:cs typeface="Arial"/>
                        </a:rPr>
                        <a:t>       19.39 ± 1.9</a:t>
                      </a: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9795">
                <a:tc>
                  <a:txBody>
                    <a:bodyPr/>
                    <a:lstStyle/>
                    <a:p>
                      <a:pPr marL="90170" marR="179705" algn="just" rtl="0">
                        <a:lnSpc>
                          <a:spcPct val="115000"/>
                        </a:lnSpc>
                        <a:spcAft>
                          <a:spcPts val="0"/>
                        </a:spcAft>
                      </a:pPr>
                      <a:r>
                        <a:rPr lang="en-US" sz="1400">
                          <a:latin typeface="Times New Roman"/>
                          <a:ea typeface="Calibri"/>
                          <a:cs typeface="Arial"/>
                        </a:rPr>
                        <a:t>  Length of latro_latral</a:t>
                      </a: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marL="90170" marR="179705" algn="just" rtl="0">
                        <a:lnSpc>
                          <a:spcPct val="115000"/>
                        </a:lnSpc>
                        <a:spcAft>
                          <a:spcPts val="0"/>
                        </a:spcAft>
                      </a:pPr>
                      <a:r>
                        <a:rPr lang="en-US" sz="1400">
                          <a:latin typeface="Times New Roman"/>
                          <a:ea typeface="Calibri"/>
                          <a:cs typeface="Arial"/>
                        </a:rPr>
                        <a:t>      </a:t>
                      </a:r>
                      <a:r>
                        <a:rPr lang="en-US" sz="1600">
                          <a:latin typeface="Times New Roman"/>
                          <a:ea typeface="Calibri"/>
                          <a:cs typeface="Arial"/>
                        </a:rPr>
                        <a:t> 17.71 ± 1.9</a:t>
                      </a: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36485">
                <a:tc>
                  <a:txBody>
                    <a:bodyPr/>
                    <a:lstStyle/>
                    <a:p>
                      <a:pPr marL="90170" marR="179705" algn="just" rtl="0">
                        <a:lnSpc>
                          <a:spcPct val="115000"/>
                        </a:lnSpc>
                        <a:spcAft>
                          <a:spcPts val="0"/>
                        </a:spcAft>
                      </a:pPr>
                      <a:r>
                        <a:rPr lang="en-US" sz="1400">
                          <a:latin typeface="Times New Roman"/>
                          <a:ea typeface="Calibri"/>
                          <a:cs typeface="Arial"/>
                        </a:rPr>
                        <a:t>  Thickness</a:t>
                      </a: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marL="90170" marR="179705" algn="just" rtl="0">
                        <a:lnSpc>
                          <a:spcPct val="115000"/>
                        </a:lnSpc>
                        <a:spcAft>
                          <a:spcPts val="0"/>
                        </a:spcAft>
                      </a:pPr>
                      <a:r>
                        <a:rPr lang="en-US" sz="1400">
                          <a:latin typeface="Times New Roman"/>
                          <a:ea typeface="Calibri"/>
                          <a:cs typeface="Arial"/>
                        </a:rPr>
                        <a:t>        </a:t>
                      </a:r>
                      <a:r>
                        <a:rPr lang="en-US" sz="1600">
                          <a:latin typeface="Times New Roman"/>
                          <a:ea typeface="Calibri"/>
                          <a:cs typeface="Arial"/>
                        </a:rPr>
                        <a:t>3.23 ± 0.27</a:t>
                      </a: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47393">
                <a:tc>
                  <a:txBody>
                    <a:bodyPr/>
                    <a:lstStyle/>
                    <a:p>
                      <a:pPr marL="90170" marR="179705" algn="just" rtl="0">
                        <a:lnSpc>
                          <a:spcPct val="115000"/>
                        </a:lnSpc>
                        <a:spcAft>
                          <a:spcPts val="0"/>
                        </a:spcAft>
                      </a:pPr>
                      <a:r>
                        <a:rPr lang="en-US" sz="1400">
                          <a:latin typeface="Times New Roman"/>
                          <a:ea typeface="Calibri"/>
                          <a:cs typeface="Arial"/>
                        </a:rPr>
                        <a:t>  Number of rings</a:t>
                      </a:r>
                      <a:endParaRPr lang="en-US" sz="110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92CDDC"/>
                    </a:solidFill>
                  </a:tcPr>
                </a:tc>
                <a:tc>
                  <a:txBody>
                    <a:bodyPr/>
                    <a:lstStyle/>
                    <a:p>
                      <a:pPr marL="90170" marR="179705" algn="just" rtl="0">
                        <a:lnSpc>
                          <a:spcPct val="115000"/>
                        </a:lnSpc>
                        <a:spcAft>
                          <a:spcPts val="0"/>
                        </a:spcAft>
                      </a:pPr>
                      <a:r>
                        <a:rPr lang="en-US" sz="1400" dirty="0">
                          <a:latin typeface="Times New Roman"/>
                          <a:ea typeface="Calibri"/>
                          <a:cs typeface="Arial"/>
                        </a:rPr>
                        <a:t>        </a:t>
                      </a:r>
                      <a:r>
                        <a:rPr lang="en-US" sz="1600" dirty="0">
                          <a:latin typeface="Times New Roman"/>
                          <a:ea typeface="Calibri"/>
                          <a:cs typeface="Arial"/>
                        </a:rPr>
                        <a:t>46.6 ± 1.07</a:t>
                      </a:r>
                      <a:endParaRPr lang="en-US" sz="1100" dirty="0">
                        <a:latin typeface="Calibri"/>
                        <a:ea typeface="Calibri"/>
                        <a:cs typeface="Arial"/>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20481" name="Rectangle 1"/>
          <p:cNvSpPr>
            <a:spLocks noChangeArrowheads="1"/>
          </p:cNvSpPr>
          <p:nvPr/>
        </p:nvSpPr>
        <p:spPr bwMode="auto">
          <a:xfrm>
            <a:off x="539552" y="620688"/>
            <a:ext cx="7740352"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alveolar wall was composed of single layer of epithelium, thin layer of connective tissue composed of fine elastic, reticular and collagen fibers.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Table (1) showing the parameter of trachea and lung of goat: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weight of trachea and lung</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250.JPG"/>
          <p:cNvPicPr/>
          <p:nvPr/>
        </p:nvPicPr>
        <p:blipFill>
          <a:blip r:embed="rId2" cstate="print"/>
          <a:stretch>
            <a:fillRect/>
          </a:stretch>
        </p:blipFill>
        <p:spPr>
          <a:xfrm>
            <a:off x="2051720" y="764704"/>
            <a:ext cx="5688632" cy="4104456"/>
          </a:xfrm>
          <a:prstGeom prst="rect">
            <a:avLst/>
          </a:prstGeom>
        </p:spPr>
      </p:pic>
      <p:sp>
        <p:nvSpPr>
          <p:cNvPr id="23553" name="Rectangle 1"/>
          <p:cNvSpPr>
            <a:spLocks noChangeArrowheads="1"/>
          </p:cNvSpPr>
          <p:nvPr/>
        </p:nvSpPr>
        <p:spPr bwMode="auto">
          <a:xfrm>
            <a:off x="251520" y="5084113"/>
            <a:ext cx="7848872" cy="132343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Figure 1. Photograph of trachea and lung, the trachea bifurcated into left and right principle bronchi, A- trachea, B- left lung cranial lobe, C- left lung caudal lobe, D- right lung apical lobe, E- right lung accessory lobe, F- right lung caudal lobe.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4729.JPG"/>
          <p:cNvPicPr/>
          <p:nvPr/>
        </p:nvPicPr>
        <p:blipFill>
          <a:blip r:embed="rId2" cstate="print"/>
          <a:stretch>
            <a:fillRect/>
          </a:stretch>
        </p:blipFill>
        <p:spPr>
          <a:xfrm>
            <a:off x="1547665" y="980728"/>
            <a:ext cx="5467498" cy="3724622"/>
          </a:xfrm>
          <a:prstGeom prst="rect">
            <a:avLst/>
          </a:prstGeom>
        </p:spPr>
      </p:pic>
      <p:sp>
        <p:nvSpPr>
          <p:cNvPr id="22529" name="Rectangle 1"/>
          <p:cNvSpPr>
            <a:spLocks noChangeArrowheads="1"/>
          </p:cNvSpPr>
          <p:nvPr/>
        </p:nvSpPr>
        <p:spPr bwMode="auto">
          <a:xfrm>
            <a:off x="359853" y="5103857"/>
            <a:ext cx="8316603" cy="70788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Figure 2. The tracheal ring was U-shape, the right edge overlapping the left side</a:t>
            </a: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2247.JPG"/>
          <p:cNvPicPr/>
          <p:nvPr/>
        </p:nvPicPr>
        <p:blipFill>
          <a:blip r:embed="rId2" cstate="print"/>
          <a:stretch>
            <a:fillRect/>
          </a:stretch>
        </p:blipFill>
        <p:spPr>
          <a:xfrm>
            <a:off x="2123728" y="620688"/>
            <a:ext cx="4752528" cy="4104456"/>
          </a:xfrm>
          <a:prstGeom prst="rect">
            <a:avLst/>
          </a:prstGeom>
        </p:spPr>
      </p:pic>
      <p:sp>
        <p:nvSpPr>
          <p:cNvPr id="3073" name="Rectangle 1"/>
          <p:cNvSpPr>
            <a:spLocks noChangeArrowheads="1"/>
          </p:cNvSpPr>
          <p:nvPr/>
        </p:nvSpPr>
        <p:spPr bwMode="auto">
          <a:xfrm>
            <a:off x="202855" y="5201126"/>
            <a:ext cx="8738290"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Figure 3. Photograph of cast show the trachea bifurcated to principle right and left bronchus.</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5237.JPG"/>
          <p:cNvPicPr/>
          <p:nvPr/>
        </p:nvPicPr>
        <p:blipFill>
          <a:blip r:embed="rId2" cstate="print"/>
          <a:stretch>
            <a:fillRect/>
          </a:stretch>
        </p:blipFill>
        <p:spPr>
          <a:xfrm>
            <a:off x="1979712" y="548680"/>
            <a:ext cx="5328592" cy="4176464"/>
          </a:xfrm>
          <a:prstGeom prst="rect">
            <a:avLst/>
          </a:prstGeom>
        </p:spPr>
      </p:pic>
      <p:sp>
        <p:nvSpPr>
          <p:cNvPr id="2049" name="Rectangle 1"/>
          <p:cNvSpPr>
            <a:spLocks noChangeArrowheads="1"/>
          </p:cNvSpPr>
          <p:nvPr/>
        </p:nvSpPr>
        <p:spPr bwMode="auto">
          <a:xfrm>
            <a:off x="1482019" y="5278651"/>
            <a:ext cx="6179962"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Figure 4.Resin cast of tracheal tree show A-additional bronchus,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3713163" algn="l"/>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B-left bronchus, C-right bronchus.</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5241.JPG"/>
          <p:cNvPicPr/>
          <p:nvPr/>
        </p:nvPicPr>
        <p:blipFill>
          <a:blip r:embed="rId2" cstate="print"/>
          <a:stretch>
            <a:fillRect/>
          </a:stretch>
        </p:blipFill>
        <p:spPr>
          <a:xfrm>
            <a:off x="2123728" y="548680"/>
            <a:ext cx="4392488" cy="3888432"/>
          </a:xfrm>
          <a:prstGeom prst="rect">
            <a:avLst/>
          </a:prstGeom>
        </p:spPr>
      </p:pic>
      <p:sp>
        <p:nvSpPr>
          <p:cNvPr id="1025" name="Rectangle 1"/>
          <p:cNvSpPr>
            <a:spLocks noChangeArrowheads="1"/>
          </p:cNvSpPr>
          <p:nvPr/>
        </p:nvSpPr>
        <p:spPr bwMode="auto">
          <a:xfrm>
            <a:off x="2398937" y="4846603"/>
            <a:ext cx="4346126"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Figure 5.Resin cast show A- primary bronchi</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3713163" algn="l"/>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B-3 primary bronchi</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IMG_0564.JPG"/>
          <p:cNvPicPr/>
          <p:nvPr/>
        </p:nvPicPr>
        <p:blipFill>
          <a:blip r:embed="rId2" cstate="print"/>
          <a:stretch>
            <a:fillRect/>
          </a:stretch>
        </p:blipFill>
        <p:spPr>
          <a:xfrm>
            <a:off x="2555776" y="476672"/>
            <a:ext cx="3924300" cy="3638550"/>
          </a:xfrm>
          <a:prstGeom prst="rect">
            <a:avLst/>
          </a:prstGeom>
        </p:spPr>
      </p:pic>
      <p:sp>
        <p:nvSpPr>
          <p:cNvPr id="33793" name="Rectangle 1"/>
          <p:cNvSpPr>
            <a:spLocks noChangeArrowheads="1"/>
          </p:cNvSpPr>
          <p:nvPr/>
        </p:nvSpPr>
        <p:spPr bwMode="auto">
          <a:xfrm>
            <a:off x="1034301" y="4918611"/>
            <a:ext cx="7075398"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Figure 6. Show the right lung has 4 lobes a-apical, b-middle, c- accessory,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3713163" algn="l"/>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d-caudal, the left lung has 2 lobes: e- cranial f-caudal.</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epith-cilia-40x.jpg"/>
          <p:cNvPicPr/>
          <p:nvPr/>
        </p:nvPicPr>
        <p:blipFill>
          <a:blip r:embed="rId2" cstate="print"/>
          <a:stretch>
            <a:fillRect/>
          </a:stretch>
        </p:blipFill>
        <p:spPr>
          <a:xfrm>
            <a:off x="1403648" y="980728"/>
            <a:ext cx="5976664" cy="2304256"/>
          </a:xfrm>
          <a:prstGeom prst="rect">
            <a:avLst/>
          </a:prstGeom>
        </p:spPr>
      </p:pic>
      <p:sp>
        <p:nvSpPr>
          <p:cNvPr id="32769" name="Rectangle 1"/>
          <p:cNvSpPr>
            <a:spLocks noChangeArrowheads="1"/>
          </p:cNvSpPr>
          <p:nvPr/>
        </p:nvSpPr>
        <p:spPr bwMode="auto">
          <a:xfrm>
            <a:off x="0" y="4414555"/>
            <a:ext cx="8892480"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3713163" algn="l"/>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Figure 7. Photomicrograph of cross section of trachea, the epithelium of trachea is pseudo stratified ciliated columnar epithelium</a:t>
            </a: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9" name="Rectangle 1"/>
          <p:cNvSpPr>
            <a:spLocks noChangeArrowheads="1"/>
          </p:cNvSpPr>
          <p:nvPr/>
        </p:nvSpPr>
        <p:spPr bwMode="auto">
          <a:xfrm>
            <a:off x="467544" y="548680"/>
            <a:ext cx="7884368" cy="60016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1" eaLnBrk="1" fontAlgn="base" latinLnBrk="0" hangingPunct="1">
              <a:lnSpc>
                <a:spcPct val="100000"/>
              </a:lnSpc>
              <a:spcBef>
                <a:spcPct val="0"/>
              </a:spcBef>
              <a:spcAft>
                <a:spcPct val="0"/>
              </a:spcAft>
              <a:buClrTx/>
              <a:buSzTx/>
              <a:buFontTx/>
              <a:buNone/>
              <a:tabLst>
                <a:tab pos="3082925" algn="l"/>
              </a:tabLst>
            </a:pPr>
            <a:r>
              <a:rPr kumimoji="0" lang="en-US" sz="2400" b="1" i="1" u="none" strike="noStrike" cap="none" normalizeH="0" baseline="0" dirty="0" smtClean="0">
                <a:ln>
                  <a:noFill/>
                </a:ln>
                <a:solidFill>
                  <a:srgbClr val="C0504D"/>
                </a:solidFill>
                <a:effectLst/>
                <a:latin typeface="Cambria" pitchFamily="18" charset="0"/>
                <a:ea typeface="Cambria" pitchFamily="18" charset="0"/>
                <a:cs typeface="Times New Roman" pitchFamily="18" charset="0"/>
              </a:rPr>
              <a:t>Acknowledgment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3082925" algn="l"/>
              </a:tabLst>
            </a:pPr>
            <a:r>
              <a:rPr kumimoji="0" lang="ar-IQ" sz="2400" b="1" i="1" u="none" strike="noStrike" cap="none" normalizeH="0" baseline="0" dirty="0" smtClean="0">
                <a:ln>
                  <a:noFill/>
                </a:ln>
                <a:solidFill>
                  <a:srgbClr val="C0504D"/>
                </a:solidFill>
                <a:effectLst/>
                <a:latin typeface="Cambria" pitchFamily="18" charset="0"/>
                <a:ea typeface="Cambria" pitchFamily="18" charset="0"/>
                <a:cs typeface="Times New Roman" pitchFamily="18" charset="0"/>
              </a:rPr>
              <a:t>  </a:t>
            </a:r>
            <a:r>
              <a:rPr kumimoji="0" lang="en-US" sz="2400" b="1" i="1" u="none" strike="noStrike" cap="none" normalizeH="0" baseline="0" dirty="0" smtClean="0">
                <a:ln>
                  <a:noFill/>
                </a:ln>
                <a:solidFill>
                  <a:srgbClr val="C0504D"/>
                </a:solidFill>
                <a:effectLst/>
                <a:latin typeface="Cambria" pitchFamily="18" charset="0"/>
                <a:ea typeface="Cambria" pitchFamily="18" charset="0"/>
                <a:cs typeface="Times New Roman" pitchFamily="18" charset="0"/>
              </a:rPr>
              <a:t>   </a:t>
            </a:r>
            <a:r>
              <a:rPr kumimoji="0" lang="en-US" sz="2400" b="0" i="1" u="none" strike="noStrike" cap="none" normalizeH="0" baseline="0" dirty="0" smtClean="0">
                <a:ln>
                  <a:noFill/>
                </a:ln>
                <a:solidFill>
                  <a:srgbClr val="1F497D"/>
                </a:solidFill>
                <a:effectLst/>
                <a:latin typeface="Cambria" pitchFamily="18" charset="0"/>
                <a:ea typeface="Cambria" pitchFamily="18" charset="0"/>
                <a:cs typeface="Times New Roman" pitchFamily="18" charset="0"/>
              </a:rPr>
              <a:t>   In the name of God, most gracious, most merciful, the first who deserves all thanks and appreciations for granting me with well, strength and help with which this research has been accomplished.</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3082925" algn="l"/>
              </a:tabLst>
            </a:pPr>
            <a:r>
              <a:rPr kumimoji="0" lang="en-US" sz="2400" b="0" i="1" u="none" strike="noStrike" cap="none" normalizeH="0" baseline="0" dirty="0" smtClean="0">
                <a:ln>
                  <a:noFill/>
                </a:ln>
                <a:solidFill>
                  <a:srgbClr val="1F497D"/>
                </a:solidFill>
                <a:effectLst/>
                <a:latin typeface="Cambria" pitchFamily="18" charset="0"/>
                <a:ea typeface="Cambria" pitchFamily="18" charset="0"/>
                <a:cs typeface="Times New Roman" pitchFamily="18" charset="0"/>
              </a:rPr>
              <a:t>    I would like to express my special appreciations and special thanks to Lecturer Dr. </a:t>
            </a:r>
            <a:r>
              <a:rPr kumimoji="0" lang="en-US" sz="2400" b="0" i="1" u="none" strike="noStrike" cap="none" normalizeH="0" baseline="0" dirty="0" err="1" smtClean="0">
                <a:ln>
                  <a:noFill/>
                </a:ln>
                <a:solidFill>
                  <a:srgbClr val="1F497D"/>
                </a:solidFill>
                <a:effectLst/>
                <a:latin typeface="Cambria" pitchFamily="18" charset="0"/>
                <a:ea typeface="Cambria" pitchFamily="18" charset="0"/>
                <a:cs typeface="Times New Roman" pitchFamily="18" charset="0"/>
              </a:rPr>
              <a:t>Ammar</a:t>
            </a:r>
            <a:r>
              <a:rPr kumimoji="0" lang="en-US" sz="2400" b="0" i="1" u="none" strike="noStrike" cap="none" normalizeH="0" baseline="0" dirty="0" smtClean="0">
                <a:ln>
                  <a:noFill/>
                </a:ln>
                <a:solidFill>
                  <a:srgbClr val="1F497D"/>
                </a:solidFill>
                <a:effectLst/>
                <a:latin typeface="Cambria" pitchFamily="18" charset="0"/>
                <a:ea typeface="Cambria" pitchFamily="18" charset="0"/>
                <a:cs typeface="Times New Roman" pitchFamily="18" charset="0"/>
              </a:rPr>
              <a:t> Ismail </a:t>
            </a:r>
            <a:r>
              <a:rPr kumimoji="0" lang="en-US" sz="2400" b="0" i="1" u="none" strike="noStrike" cap="none" normalizeH="0" baseline="0" dirty="0" err="1" smtClean="0">
                <a:ln>
                  <a:noFill/>
                </a:ln>
                <a:solidFill>
                  <a:srgbClr val="1F497D"/>
                </a:solidFill>
                <a:effectLst/>
                <a:latin typeface="Cambria" pitchFamily="18" charset="0"/>
                <a:ea typeface="Cambria" pitchFamily="18" charset="0"/>
                <a:cs typeface="Times New Roman" pitchFamily="18" charset="0"/>
              </a:rPr>
              <a:t>Jabbar</a:t>
            </a:r>
            <a:r>
              <a:rPr kumimoji="0" lang="en-US" sz="2400" b="0" i="1" u="none" strike="noStrike" cap="none" normalizeH="0" baseline="0" dirty="0" smtClean="0">
                <a:ln>
                  <a:noFill/>
                </a:ln>
                <a:solidFill>
                  <a:srgbClr val="1F497D"/>
                </a:solidFill>
                <a:effectLst/>
                <a:latin typeface="Cambria" pitchFamily="18" charset="0"/>
                <a:ea typeface="Cambria" pitchFamily="18" charset="0"/>
                <a:cs typeface="Times New Roman" pitchFamily="18" charset="0"/>
              </a:rPr>
              <a:t> for supervision and providing me with valuable advices and necessary observations in this research work.</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3082925" algn="l"/>
              </a:tabLst>
            </a:pPr>
            <a:r>
              <a:rPr kumimoji="0" lang="en-US" sz="2400" b="0" i="1" u="none" strike="noStrike" cap="none" normalizeH="0" baseline="0" dirty="0" smtClean="0">
                <a:ln>
                  <a:noFill/>
                </a:ln>
                <a:solidFill>
                  <a:srgbClr val="1F497D"/>
                </a:solidFill>
                <a:effectLst/>
                <a:latin typeface="Cambria" pitchFamily="18" charset="0"/>
                <a:ea typeface="Cambria" pitchFamily="18" charset="0"/>
                <a:cs typeface="Times New Roman" pitchFamily="18" charset="0"/>
              </a:rPr>
              <a:t>    I am deeply indebted and grateful to the Dean of the College of Veterinary Medicine for providing me all the teaching staff in this College.</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1" eaLnBrk="0" fontAlgn="base" latinLnBrk="0" hangingPunct="0">
              <a:lnSpc>
                <a:spcPct val="100000"/>
              </a:lnSpc>
              <a:spcBef>
                <a:spcPct val="0"/>
              </a:spcBef>
              <a:spcAft>
                <a:spcPct val="0"/>
              </a:spcAft>
              <a:buClrTx/>
              <a:buSzTx/>
              <a:buFontTx/>
              <a:buNone/>
              <a:tabLst>
                <a:tab pos="3082925" algn="l"/>
              </a:tabLst>
            </a:pPr>
            <a:r>
              <a:rPr kumimoji="0" lang="en-US" sz="2400" b="0" i="1" u="none" strike="noStrike" cap="none" normalizeH="0" baseline="0" dirty="0" smtClean="0">
                <a:ln>
                  <a:noFill/>
                </a:ln>
                <a:solidFill>
                  <a:srgbClr val="1F497D"/>
                </a:solidFill>
                <a:effectLst/>
                <a:latin typeface="Cambria" pitchFamily="18" charset="0"/>
                <a:ea typeface="Cambria" pitchFamily="18" charset="0"/>
                <a:cs typeface="Times New Roman" pitchFamily="18" charset="0"/>
              </a:rPr>
              <a:t>   I would like to express my sincere gratitude to all my friends, nevertheless their names and whom I did not remember them</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082925" algn="l"/>
              </a:tabLst>
            </a:pP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rac-4x -overlap.jpg"/>
          <p:cNvPicPr/>
          <p:nvPr/>
        </p:nvPicPr>
        <p:blipFill>
          <a:blip r:embed="rId2" cstate="print"/>
          <a:stretch>
            <a:fillRect/>
          </a:stretch>
        </p:blipFill>
        <p:spPr>
          <a:xfrm>
            <a:off x="1835696" y="692696"/>
            <a:ext cx="5419725" cy="2981452"/>
          </a:xfrm>
          <a:prstGeom prst="rect">
            <a:avLst/>
          </a:prstGeom>
        </p:spPr>
      </p:pic>
      <p:sp>
        <p:nvSpPr>
          <p:cNvPr id="30721" name="Rectangle 1"/>
          <p:cNvSpPr>
            <a:spLocks noChangeArrowheads="1"/>
          </p:cNvSpPr>
          <p:nvPr/>
        </p:nvSpPr>
        <p:spPr bwMode="auto">
          <a:xfrm>
            <a:off x="696548" y="3976990"/>
            <a:ext cx="7750904"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Figure 8.Photomicrograph of trachea, A-hyaline cartilage, B-nests of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condrocytes</a:t>
            </a: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onchus-4x+ bronchioles.jpg"/>
          <p:cNvPicPr/>
          <p:nvPr/>
        </p:nvPicPr>
        <p:blipFill>
          <a:blip r:embed="rId2" cstate="print"/>
          <a:stretch>
            <a:fillRect/>
          </a:stretch>
        </p:blipFill>
        <p:spPr>
          <a:xfrm>
            <a:off x="1691680" y="476672"/>
            <a:ext cx="5800725" cy="3343402"/>
          </a:xfrm>
          <a:prstGeom prst="rect">
            <a:avLst/>
          </a:prstGeom>
        </p:spPr>
      </p:pic>
      <p:sp>
        <p:nvSpPr>
          <p:cNvPr id="29697" name="Rectangle 1"/>
          <p:cNvSpPr>
            <a:spLocks noChangeArrowheads="1"/>
          </p:cNvSpPr>
          <p:nvPr/>
        </p:nvSpPr>
        <p:spPr bwMode="auto">
          <a:xfrm>
            <a:off x="539552" y="4303549"/>
            <a:ext cx="777686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Figure 9.Photomicrograph show lamina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properia</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of mucosa,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submucosa</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present, cartilage pieces typically present, and several bronchi give terminal bronchioles</a:t>
            </a: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ronchioles-10x.jpg"/>
          <p:cNvPicPr/>
          <p:nvPr/>
        </p:nvPicPr>
        <p:blipFill>
          <a:blip r:embed="rId2" cstate="print"/>
          <a:stretch>
            <a:fillRect/>
          </a:stretch>
        </p:blipFill>
        <p:spPr>
          <a:xfrm>
            <a:off x="1835696" y="548680"/>
            <a:ext cx="5524500" cy="3800601"/>
          </a:xfrm>
          <a:prstGeom prst="rect">
            <a:avLst/>
          </a:prstGeom>
        </p:spPr>
      </p:pic>
      <p:sp>
        <p:nvSpPr>
          <p:cNvPr id="28673" name="Rectangle 1"/>
          <p:cNvSpPr>
            <a:spLocks noChangeArrowheads="1"/>
          </p:cNvSpPr>
          <p:nvPr/>
        </p:nvSpPr>
        <p:spPr bwMode="auto">
          <a:xfrm>
            <a:off x="299003" y="5273134"/>
            <a:ext cx="8545994"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Figure10.Photomicrograph shows A-terminal bronchioles B-respiratory bronchioles. (10x)</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alveolar duct-bronchioles=4x.jpg"/>
          <p:cNvPicPr/>
          <p:nvPr/>
        </p:nvPicPr>
        <p:blipFill>
          <a:blip r:embed="rId2" cstate="print"/>
          <a:stretch>
            <a:fillRect/>
          </a:stretch>
        </p:blipFill>
        <p:spPr>
          <a:xfrm>
            <a:off x="1763688" y="764704"/>
            <a:ext cx="5610225" cy="2638425"/>
          </a:xfrm>
          <a:prstGeom prst="rect">
            <a:avLst/>
          </a:prstGeom>
        </p:spPr>
      </p:pic>
      <p:sp>
        <p:nvSpPr>
          <p:cNvPr id="3" name="Rectangle 2"/>
          <p:cNvSpPr/>
          <p:nvPr/>
        </p:nvSpPr>
        <p:spPr>
          <a:xfrm>
            <a:off x="2339752" y="4005064"/>
            <a:ext cx="4572000" cy="646331"/>
          </a:xfrm>
          <a:prstGeom prst="rect">
            <a:avLst/>
          </a:prstGeom>
        </p:spPr>
        <p:txBody>
          <a:bodyPr>
            <a:spAutoFit/>
          </a:bodyPr>
          <a:lstStyle/>
          <a:p>
            <a:r>
              <a:rPr lang="en-US" dirty="0" smtClean="0"/>
              <a:t>Figure 11.Photomicrograph cross section of lung Show a-alveolar duct </a:t>
            </a:r>
            <a:endParaRPr lang="ar-IQ"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leura-10x-serous m.jpg"/>
          <p:cNvPicPr/>
          <p:nvPr/>
        </p:nvPicPr>
        <p:blipFill>
          <a:blip r:embed="rId2" cstate="print"/>
          <a:stretch>
            <a:fillRect/>
          </a:stretch>
        </p:blipFill>
        <p:spPr>
          <a:xfrm>
            <a:off x="1907704" y="764704"/>
            <a:ext cx="5372100" cy="3914902"/>
          </a:xfrm>
          <a:prstGeom prst="rect">
            <a:avLst/>
          </a:prstGeom>
        </p:spPr>
      </p:pic>
      <p:sp>
        <p:nvSpPr>
          <p:cNvPr id="34817" name="Rectangle 1"/>
          <p:cNvSpPr>
            <a:spLocks noChangeArrowheads="1"/>
          </p:cNvSpPr>
          <p:nvPr/>
        </p:nvSpPr>
        <p:spPr bwMode="auto">
          <a:xfrm>
            <a:off x="0" y="4846603"/>
            <a:ext cx="8334333" cy="64633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3713163" algn="l"/>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Figure 12. Photomicrograph cross section of lung show pleura serous membrane of lung</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713163"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1"/>
          <p:cNvSpPr>
            <a:spLocks noChangeArrowheads="1"/>
          </p:cNvSpPr>
          <p:nvPr/>
        </p:nvSpPr>
        <p:spPr bwMode="auto">
          <a:xfrm>
            <a:off x="251520" y="692696"/>
            <a:ext cx="817240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endPar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endParaRPr>
          </a:p>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endParaRPr lang="en-US" sz="2000" dirty="0" smtClean="0">
              <a:solidFill>
                <a:srgbClr val="1F497D"/>
              </a:solidFill>
              <a:latin typeface="Times New Roman" pitchFamily="18" charset="0"/>
              <a:ea typeface="Calibri" pitchFamily="34" charset="0"/>
              <a:cs typeface="Times New Roman" pitchFamily="18" charset="0"/>
            </a:endParaRPr>
          </a:p>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endPar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endParaRPr>
          </a:p>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endParaRPr lang="en-US" sz="2000" dirty="0" smtClean="0">
              <a:solidFill>
                <a:srgbClr val="1F497D"/>
              </a:solidFill>
              <a:latin typeface="Times New Roman" pitchFamily="18" charset="0"/>
              <a:ea typeface="Calibri" pitchFamily="34" charset="0"/>
              <a:cs typeface="Times New Roman" pitchFamily="18" charset="0"/>
            </a:endParaRPr>
          </a:p>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endPar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endParaRPr>
          </a:p>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Conclusions: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trachea of goat has (46.6±1.07 SD) of rings and before bifurcation of trachea there is additional bronchus which supply the apical lobe.</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3713163" algn="l"/>
              </a:tabLst>
            </a:pPr>
            <a:endPar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None/>
              <a:tabLst>
                <a:tab pos="3713163" algn="l"/>
              </a:tabLst>
            </a:pPr>
            <a:endParaRPr lang="en-US" sz="2000" dirty="0" smtClean="0">
              <a:solidFill>
                <a:srgbClr val="1F497D"/>
              </a:solidFill>
              <a:latin typeface="Times New Roman" pitchFamily="18" charset="0"/>
              <a:ea typeface="Calibri" pitchFamily="34" charset="0"/>
              <a:cs typeface="Times New Roman" pitchFamily="18" charset="0"/>
            </a:endParaRPr>
          </a:p>
          <a:p>
            <a:pPr marL="0" marR="0" lvl="0" indent="0" algn="justLow" defTabSz="914400" rtl="0" eaLnBrk="0" fontAlgn="base" latinLnBrk="0" hangingPunct="0">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Recommendations: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Study advance the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histochemical</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and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immunohistochemical</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of lower respiratory system.</a:t>
            </a:r>
            <a:r>
              <a:rPr kumimoji="0" lang="en-US" sz="2000" b="0" i="0" u="none" strike="noStrike" cap="none" normalizeH="0" baseline="0" dirty="0" smtClean="0">
                <a:ln>
                  <a:noFill/>
                </a:ln>
                <a:solidFill>
                  <a:schemeClr val="tx1"/>
                </a:solidFill>
                <a:effectLst/>
                <a:latin typeface="Arial" pitchFamily="34" charset="0"/>
                <a:cs typeface="Arial" pitchFamily="34" charset="0"/>
              </a:rPr>
              <a:t> </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f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tra</a:t>
            </a:r>
            <a:endParaRPr lang="en-US" sz="2000" dirty="0" smtClean="0">
              <a:latin typeface="Arial" pitchFamily="34" charset="0"/>
              <a:cs typeface="Arial" pitchFamily="34" charset="0"/>
            </a:endParaRPr>
          </a:p>
          <a:p>
            <a:pPr lvl="0" algn="justLow" rtl="0" eaLnBrk="0" fontAlgn="base" hangingPunct="0">
              <a:spcBef>
                <a:spcPct val="0"/>
              </a:spcBef>
              <a:spcAft>
                <a:spcPct val="0"/>
              </a:spcAft>
              <a:tabLst>
                <a:tab pos="3713163" algn="l"/>
              </a:tabLst>
            </a:pPr>
            <a:r>
              <a:rPr lang="en-US" sz="2000" dirty="0" smtClean="0">
                <a:latin typeface="Times New Roman" pitchFamily="18" charset="0"/>
                <a:ea typeface="Calibri" pitchFamily="34" charset="0"/>
                <a:cs typeface="Times New Roman" pitchFamily="18" charset="0"/>
              </a:rPr>
              <a:t>2- Study the ultra structure of epithelium </a:t>
            </a:r>
            <a:r>
              <a:rPr lang="en-US" sz="2000" dirty="0" err="1" smtClean="0">
                <a:latin typeface="Times New Roman" pitchFamily="18" charset="0"/>
                <a:ea typeface="Calibri" pitchFamily="34" charset="0"/>
                <a:cs typeface="Times New Roman" pitchFamily="18" charset="0"/>
              </a:rPr>
              <a:t>o</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cheal</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tree and alveoli.</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noChangeArrowheads="1"/>
          </p:cNvSpPr>
          <p:nvPr/>
        </p:nvSpPr>
        <p:spPr bwMode="auto">
          <a:xfrm>
            <a:off x="251520" y="185445"/>
            <a:ext cx="8568952" cy="56630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269875" algn="r"/>
              </a:tabLst>
            </a:pPr>
            <a:r>
              <a:rPr kumimoji="0" lang="en-US" sz="2000" b="1" i="0" u="sng"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References:</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Robert Getty, D.V.M,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Ph.D</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(1988) Anatomy of domestic animals.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Veterinary medicine international volume (2014), Article ID 142715, A Quantitative study on the trachea of goat.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Nzalak</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J. O.,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Ibe</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 S., Salami, S. O.,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Umosen</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 D., Ali, M. N.,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Byanet</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Maidawa</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 M and Imam, J. (2013)  Macroscopic Studies of the lower Respiratory System of Red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Sokoto</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Goat.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J.Vet.Anat.Vol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6 No.1. Pp (47_52).</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Saffia</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K. W. (2015) grossly and microscopic study of the trachea and bronchial tree in the local sheep.</a:t>
            </a:r>
            <a:r>
              <a:rPr kumimoji="0" lang="en-US" b="1" i="0" u="sng"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Bas.J.Vet.Ret.Vol.14, No.1.</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Koning</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H.E. and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Liebich</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H.G. (2009) Veterinary anatomy of domestic mammals. Textbook and color atlas 4</a:t>
            </a:r>
            <a:r>
              <a:rPr kumimoji="0" lang="en-US"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th</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ed.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Schatteuer</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M.A. Baba and A.R.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Choudhary</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(2008)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Histomorphology</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of the pulmonary alveoli of goat. Veterinary world, Vol. 1 (10)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No.Pp</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(312-313).</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Samuelsson's .A (2007) .Textbook of veterinary histology</a:t>
            </a:r>
            <a:r>
              <a:rPr kumimoji="0" lang="en-US" b="1" i="0" u="sng"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 </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Philadelphia. Sunders and Elsevier.</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Menaka</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R. (2015)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Tracheo</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bronchial tree and its morphological pattern of corrosion cast model.</a:t>
            </a:r>
            <a:r>
              <a:rPr kumimoji="0" lang="en-US" b="1" i="0" u="sng"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 </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Int. J. Agric Sc Vet. Med. Vol. 3, No. 3.</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Philip R, Scott,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Bvm</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&amp; S,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Mphil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Overview of respiratory diseases of sheep and goat.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Mohammad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Arif</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M.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Siddique</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F.Abbas</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(2004) Isolation and identification of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mycoplasmas</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from pneumonic lungs of goats. J. App.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Em</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Sc: 1 (1) Pp (45-50).</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ChangeArrowheads="1"/>
          </p:cNvSpPr>
          <p:nvPr/>
        </p:nvSpPr>
        <p:spPr bwMode="auto">
          <a:xfrm>
            <a:off x="0" y="1"/>
            <a:ext cx="9144000" cy="698237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Char char="•"/>
              <a:tabLst>
                <a:tab pos="-269875" algn="r"/>
              </a:tabLst>
            </a:pP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Hirst</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K. Kris. (2008) The history of the domestication of goats.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Lee Anne Cope. (2001) Comparative anatomy of lower respiratory tract of the gray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short_tailed</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opossum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monodelphis</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domestic) and north American opossum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didelphis</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virginiana</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Trace.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Utk</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Edu</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Hiroyoshi</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N. &amp;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Tsunenori</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N. (1980) an anatomical study on the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bronchovascular</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tree of the Japanese Deer.</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Mohammad M. A. (2011)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Morphometry</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of goat's lung.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M. M. Rashid, M. J.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Ferdoush</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M.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Dipit</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P. Roy, M. M.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Rahman</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(2013) Bacteriological &amp; pathological investigation of goat lungs in the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mymensingh</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&amp; determination of antibiotic sensitivity.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Bangl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J. Vet. Med.</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Adel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Jabbar</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Hussein,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Ibrahem</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 Abdul Zahra, (2016). Morphological, Histological &amp;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Histochemical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study of trachea of one hump camel in the south of Iraq.</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C. K. B.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Kahwa</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O.B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Balemba</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(1988). Histological and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histochemical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study of epithelia respiratory tract in adult goat. Small ruminant research 20(2): Pp (181-186).</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Bharat D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Trivedi</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Dimple S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patel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Niketa</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 shah,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Parth</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Trivedi</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(2016). The study of the goat lung by luminal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plastination</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technique.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Int</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J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Anat</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Res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Vol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4 (3).</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Gupta, A. N. (2001) Histology and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histochemical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of respiratory airways of postnatal lung in goat. Diss.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Chaudhary</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Charan</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Singh Haryana Agricultural University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Ibe</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 S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Onyeanusi</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BI, Salami S O &amp;and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Nzalake</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J. O (2011). Microscopic anatomy of lower respiratory system of African giant pouched rat.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Int</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J.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Morphol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29(1) ; 27_33.</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Mariassy</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Plopper</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CG. (1983)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Tracheo</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bronchial epithelium of the sheep Quantitative light microscopic study of epithelial cell abundance and distribution.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Anat</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Rec</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205:263_275.</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tab pos="-269875"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Luna, G. (1968). Manual of histological staining methods of the armed forced institutes of pathology. 3</a:t>
            </a:r>
            <a:r>
              <a:rPr kumimoji="0" lang="en-US"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rd</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ed. Mc Grew- Hill book. Com. New York. PP.</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noChangeArrowheads="1"/>
          </p:cNvSpPr>
          <p:nvPr/>
        </p:nvSpPr>
        <p:spPr bwMode="auto">
          <a:xfrm>
            <a:off x="251520" y="404664"/>
            <a:ext cx="8244408" cy="59093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IQ" b="1" i="0" u="none" strike="noStrike" cap="none" normalizeH="0" baseline="0" dirty="0" smtClean="0">
                <a:ln>
                  <a:noFill/>
                </a:ln>
                <a:solidFill>
                  <a:schemeClr val="tx1"/>
                </a:solidFill>
                <a:effectLst/>
                <a:latin typeface="Calibri" pitchFamily="34" charset="0"/>
                <a:ea typeface="Calibri" pitchFamily="34" charset="0"/>
                <a:cs typeface="Arial" pitchFamily="34" charset="0"/>
              </a:rPr>
              <a:t>الخلاصة:_</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استخدمت في هذه الدراسة عشرة عينات للقصبات الهوائية والرئتين للماعز المحلي والتي جمعت من الاسواق المحلية من مدينة بعقوبة وذلك لدراسة التركيب التشريحي والنسيجي وتم اجراء القياسات الحيويه عليها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أستخدمت ثمانية عينات لدراسة التركيب التشريحي , منها ثلاث عينات لملاحظة المظاهر العيانية , وعينتين استخدمت لدراسة الاوعية الدموية بحقن مادة ا للاتكس الصمغ العربي , وثلاث عينات لعمل قالب ريسين تأكلي . القالب المرن للأوعية الدموية و النظام الاقنية الجامع مستخدم التفاصيل التشريحية المتكررة .وزن الرئتين , و القياسات للطول , العرض , و السمك للقصبات فوجد ان معدل الطول يساوي (25) سم , معدل عدد الحلقات يساوي (46.6) , و معدل سمك القصبات يساوي (3,23)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واضهرت النتائج ان القصبات الهوائية في الماعز هي تركيب أنبوبي يبدأ من الغضروف الحلقي للحنجرة وتنتهي بتفرعها الى القصبات الرئيسية وتتكون من سلسلة من الحلقات الغضروفية غير المكتملة ظهريا تحصر بينها طيات طويلة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تنقسم القصبات الهوائية للماعز الى قصبتين يمنى و يسرى كل واحدة تدخل الى رئة لتهويتها .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أوضحت الدراسة النسيجية ان القصبات الهوائية مبطنة بظهارة عمودية مطبقة كاذبة مع خلايا كأسية و جدارها يتكون من الطبقة المخاطية و تحت المخاطية و الغضروف الزجاجي و الغلالة البرانية و العضلة الرغامية تتكون من ألياف مرنة متداخلة مع ألياف ملساء و ظهرت التفرعات الشجرية واضحة من خلال عمل قالب الرغامي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بينت الدراسة التشريحية والنسيجية للرئتتين من حيث التركيب  بأنها تتكون من فصين الرئة اليمنى و الرئة اليسرى وكل رئة تتكون بدورها من فصوص حيث الرئه اليمنى مكونه من اربع فصوص و الرئة اليسرى مكونة من فصين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تحتوي الرئتين على الحويصلات الرئوية المفتوحة بدورها على الاقنية المكونه للشجرة القصيبية بداخل كل رئة والتي تبطن بنوعين من الخلايا الظهاريه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ar-IQ"/>
          </a:p>
        </p:txBody>
      </p:sp>
      <p:pic>
        <p:nvPicPr>
          <p:cNvPr id="56321" name="Picture 0" descr="photo.png"/>
          <p:cNvPicPr>
            <a:picLocks noChangeAspect="1" noChangeArrowheads="1"/>
          </p:cNvPicPr>
          <p:nvPr/>
        </p:nvPicPr>
        <p:blipFill>
          <a:blip r:embed="rId2" cstate="print"/>
          <a:srcRect/>
          <a:stretch>
            <a:fillRect/>
          </a:stretch>
        </p:blipFill>
        <p:spPr bwMode="auto">
          <a:xfrm>
            <a:off x="1187624" y="764704"/>
            <a:ext cx="1885950" cy="1874838"/>
          </a:xfrm>
          <a:prstGeom prst="rect">
            <a:avLst/>
          </a:prstGeom>
          <a:noFill/>
        </p:spPr>
      </p:pic>
      <p:sp>
        <p:nvSpPr>
          <p:cNvPr id="56323" name="Rectangle 3"/>
          <p:cNvSpPr>
            <a:spLocks noChangeArrowheads="1"/>
          </p:cNvSpPr>
          <p:nvPr/>
        </p:nvSpPr>
        <p:spPr bwMode="auto">
          <a:xfrm>
            <a:off x="2051720" y="1196752"/>
            <a:ext cx="6840760" cy="498598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1" eaLnBrk="1" fontAlgn="base" latinLnBrk="0" hangingPunct="1">
              <a:lnSpc>
                <a:spcPct val="100000"/>
              </a:lnSpc>
              <a:spcBef>
                <a:spcPct val="0"/>
              </a:spcBef>
              <a:spcAft>
                <a:spcPct val="0"/>
              </a:spcAft>
              <a:buClrTx/>
              <a:buSzTx/>
              <a:buFontTx/>
              <a:buNone/>
              <a:tabLst/>
            </a:pPr>
            <a:r>
              <a:rPr kumimoji="0" lang="ar-IQ"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جمهورية العراق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وزارة التعليم العالي والبحث العلمي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جامعة ديالى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sz="2000" b="0" i="0" u="none" strike="noStrike" cap="none" normalizeH="0" baseline="0" dirty="0" smtClean="0">
                <a:ln>
                  <a:noFill/>
                </a:ln>
                <a:solidFill>
                  <a:schemeClr val="tx1"/>
                </a:solidFill>
                <a:effectLst/>
                <a:latin typeface="Calibri" pitchFamily="34" charset="0"/>
                <a:ea typeface="Calibri" pitchFamily="34" charset="0"/>
                <a:cs typeface="Arial" pitchFamily="34" charset="0"/>
              </a:rPr>
              <a:t>كلية الطب البيطري</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endParaRPr kumimoji="0" lang="ar-IQ" sz="2400" b="0" i="0" u="none" strike="noStrike" cap="none" normalizeH="0" baseline="0" dirty="0" smtClean="0">
              <a:ln>
                <a:noFill/>
              </a:ln>
              <a:solidFill>
                <a:srgbClr val="C0504D"/>
              </a:solidFill>
              <a:effectLst/>
              <a:latin typeface="Calibri" pitchFamily="34" charset="0"/>
              <a:ea typeface="Calibri"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sz="2400" b="0" i="0" u="none" strike="noStrike" cap="none" normalizeH="0" baseline="0" dirty="0" smtClean="0">
                <a:ln>
                  <a:noFill/>
                </a:ln>
                <a:solidFill>
                  <a:srgbClr val="C0504D"/>
                </a:solidFill>
                <a:effectLst/>
                <a:latin typeface="Calibri" pitchFamily="34" charset="0"/>
                <a:ea typeface="Calibri" pitchFamily="34" charset="0"/>
                <a:cs typeface="Arial" pitchFamily="34" charset="0"/>
              </a:rPr>
              <a:t>دراسة تشريحية و نسيجية لجهاز التنفسي السفلي في الماعز</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C0504D"/>
                </a:solidFill>
                <a:effectLst/>
                <a:latin typeface="Calibri" pitchFamily="34" charset="0"/>
                <a:ea typeface="Calibri" pitchFamily="34" charset="0"/>
                <a:cs typeface="Arial" pitchFamily="34" charset="0"/>
              </a:rPr>
              <a:t>Capra </a:t>
            </a:r>
            <a:r>
              <a:rPr kumimoji="0" lang="en-US" sz="2400" b="0" i="0" u="none" strike="noStrike" cap="none" normalizeH="0" baseline="0" dirty="0" err="1" smtClean="0">
                <a:ln>
                  <a:noFill/>
                </a:ln>
                <a:solidFill>
                  <a:srgbClr val="C0504D"/>
                </a:solidFill>
                <a:effectLst/>
                <a:latin typeface="Calibri" pitchFamily="34" charset="0"/>
                <a:ea typeface="Calibri" pitchFamily="34" charset="0"/>
                <a:cs typeface="Arial" pitchFamily="34" charset="0"/>
              </a:rPr>
              <a:t>hircus</a:t>
            </a:r>
            <a:r>
              <a:rPr kumimoji="0" lang="en-US" sz="2400" b="0" i="0" u="none" strike="noStrike" cap="none" normalizeH="0" baseline="0" dirty="0" smtClean="0">
                <a:ln>
                  <a:noFill/>
                </a:ln>
                <a:solidFill>
                  <a:srgbClr val="C0504D"/>
                </a:solidFill>
                <a:effectLst/>
                <a:latin typeface="Calibri" pitchFamily="34" charset="0"/>
                <a:ea typeface="Calibri" pitchFamily="34" charset="0"/>
                <a:cs typeface="Arial" pitchFamily="34" charset="0"/>
              </a:rPr>
              <a:t>)                              </a:t>
            </a:r>
            <a:r>
              <a:rPr kumimoji="0" lang="ar-IQ" sz="2400" b="0" i="0" u="none" strike="noStrike" cap="none" normalizeH="0" baseline="0" dirty="0" smtClean="0">
                <a:ln>
                  <a:noFill/>
                </a:ln>
                <a:solidFill>
                  <a:srgbClr val="C0504D"/>
                </a:solidFill>
                <a:effectLst/>
                <a:latin typeface="Calibri" pitchFamily="34" charset="0"/>
                <a:ea typeface="Calibri" pitchFamily="34" charset="0"/>
                <a:cs typeface="Arial" pitchFamily="34" charset="0"/>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1" eaLnBrk="0" fontAlgn="base" latinLnBrk="0" hangingPunct="0">
              <a:lnSpc>
                <a:spcPct val="100000"/>
              </a:lnSpc>
              <a:spcBef>
                <a:spcPct val="0"/>
              </a:spcBef>
              <a:spcAft>
                <a:spcPct val="0"/>
              </a:spcAft>
              <a:buClrTx/>
              <a:buSzTx/>
              <a:buFontTx/>
              <a:buNone/>
              <a:tabLst/>
            </a:pPr>
            <a:r>
              <a:rPr kumimoji="0" lang="ar-IQ" sz="2400" b="0" i="0" u="none" strike="noStrike" cap="none" normalizeH="0" baseline="0" dirty="0" smtClean="0">
                <a:ln>
                  <a:noFill/>
                </a:ln>
                <a:solidFill>
                  <a:srgbClr val="1F497D"/>
                </a:solidFill>
                <a:effectLst/>
                <a:latin typeface="Calibri" pitchFamily="34" charset="0"/>
                <a:ea typeface="Calibri" pitchFamily="34" charset="0"/>
                <a:cs typeface="Arial" pitchFamily="34" charset="0"/>
              </a:rPr>
              <a:t>بحث مقدم الى مجلس كلية الطب البيطري – جامعة ديالى كجزء من متطلبات نيل شهادة البكالوريوس في الطب و الجراحة البيطرية</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IQ" sz="2000" b="0" i="0" u="none" strike="noStrike" cap="none" normalizeH="0" baseline="0" dirty="0" smtClean="0">
                <a:ln>
                  <a:noFill/>
                </a:ln>
                <a:solidFill>
                  <a:srgbClr val="C0504D"/>
                </a:solidFill>
                <a:effectLst/>
                <a:latin typeface="Calibri" pitchFamily="34" charset="0"/>
                <a:ea typeface="Calibri" pitchFamily="34" charset="0"/>
                <a:cs typeface="Arial" pitchFamily="34" charset="0"/>
              </a:rPr>
              <a:t>اعداد</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IQ" sz="2000" b="0" i="0" u="none" strike="noStrike" cap="none" normalizeH="0" baseline="0" dirty="0" smtClean="0">
                <a:ln>
                  <a:noFill/>
                </a:ln>
                <a:solidFill>
                  <a:srgbClr val="C0504D"/>
                </a:solidFill>
                <a:effectLst/>
                <a:latin typeface="Calibri" pitchFamily="34" charset="0"/>
                <a:ea typeface="Calibri" pitchFamily="34" charset="0"/>
                <a:cs typeface="Arial" pitchFamily="34" charset="0"/>
              </a:rPr>
              <a:t>زينب باسم حميد</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IQ" sz="2000" b="0" i="0" u="none" strike="noStrike" cap="none" normalizeH="0" baseline="0" dirty="0" smtClean="0">
                <a:ln>
                  <a:noFill/>
                </a:ln>
                <a:solidFill>
                  <a:srgbClr val="C0504D"/>
                </a:solidFill>
                <a:effectLst/>
                <a:latin typeface="Calibri" pitchFamily="34" charset="0"/>
                <a:ea typeface="Calibri" pitchFamily="34" charset="0"/>
                <a:cs typeface="Arial" pitchFamily="34" charset="0"/>
              </a:rPr>
              <a:t>اشراف</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IQ" sz="2000" b="0" i="0" u="none" strike="noStrike" cap="none" normalizeH="0" baseline="0" dirty="0" smtClean="0">
                <a:ln>
                  <a:noFill/>
                </a:ln>
                <a:solidFill>
                  <a:srgbClr val="C0504D"/>
                </a:solidFill>
                <a:effectLst/>
                <a:latin typeface="Calibri" pitchFamily="34" charset="0"/>
                <a:ea typeface="Calibri" pitchFamily="34" charset="0"/>
                <a:cs typeface="Arial" pitchFamily="34" charset="0"/>
              </a:rPr>
              <a:t>ا.م.د. عمار اسماعيل جبار</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IQ" sz="2000" b="0" i="0" u="none" strike="noStrike" cap="none" normalizeH="0" baseline="0" dirty="0" smtClean="0">
                <a:ln>
                  <a:noFill/>
                </a:ln>
                <a:solidFill>
                  <a:srgbClr val="C0504D"/>
                </a:solidFill>
                <a:effectLst/>
                <a:latin typeface="Calibri" pitchFamily="34" charset="0"/>
                <a:ea typeface="Calibri" pitchFamily="34" charset="0"/>
                <a:cs typeface="Arial" pitchFamily="34" charset="0"/>
              </a:rPr>
              <a:t>2016- 2017 م</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ransition>
    <p:cut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5" name="Rectangle 1"/>
          <p:cNvSpPr>
            <a:spLocks noChangeArrowheads="1"/>
          </p:cNvSpPr>
          <p:nvPr/>
        </p:nvSpPr>
        <p:spPr bwMode="auto">
          <a:xfrm>
            <a:off x="539552" y="659305"/>
            <a:ext cx="8028384" cy="51398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Abstract:</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Ten specimens of local breed goat collect from local market from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dyala-Baquba</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for anatomical and histological study.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Eight specimens for anatomical study, three for anatomical description, two for blood supply, three for collecting system and blood supply (resin).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Two specimens for histological study, routine histological stain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hematoxyline</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and eosin.</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result show the trachea is flexible cartilaginous and membranous tube which extends from cricoid cartilage of larynx down neck through cranial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mediastinal</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cavity to middle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mediastinal</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histological study show the epithelium of trachea is pseudo stratified ciliated columnar epithelium well develop cilia with goblet cell.</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recent study show the lung consist of 2 lobe, right lung consist of apical, cranial, accessory, and caudal lobe, while the left lung consist of cranial and caudal lobe. The lung contain bronchial tree which terminate at alveoli.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ChangeArrowheads="1"/>
          </p:cNvSpPr>
          <p:nvPr/>
        </p:nvSpPr>
        <p:spPr bwMode="auto">
          <a:xfrm>
            <a:off x="467544" y="446475"/>
            <a:ext cx="7884368" cy="56630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3713163" algn="l"/>
              </a:tabLst>
            </a:pPr>
            <a:r>
              <a:rPr kumimoji="0" lang="en-US" b="1" i="0" u="sng"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Chapter one                                                                               Introduction  </a:t>
            </a:r>
            <a:r>
              <a:rPr kumimoji="0" lang="en-US" sz="1600" b="1" i="0" u="sng"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713163" algn="l"/>
              </a:tabLst>
            </a:pPr>
            <a:r>
              <a:rPr kumimoji="0" lang="en-US" sz="28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1.1. Introduction</a:t>
            </a:r>
            <a:r>
              <a:rPr kumimoji="0" lang="en-US" sz="16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p>
          <a:p>
            <a:pPr marL="0" marR="0" lvl="0" indent="0" algn="l" defTabSz="914400" rtl="0" eaLnBrk="0" fontAlgn="base" latinLnBrk="0" hangingPunct="0">
              <a:lnSpc>
                <a:spcPct val="100000"/>
              </a:lnSpc>
              <a:spcBef>
                <a:spcPct val="0"/>
              </a:spcBef>
              <a:spcAft>
                <a:spcPct val="0"/>
              </a:spcAft>
              <a:buClrTx/>
              <a:buSzTx/>
              <a:buFontTx/>
              <a:buNone/>
              <a:tabLst>
                <a:tab pos="3713163" algn="l"/>
              </a:tabLst>
            </a:pPr>
            <a:r>
              <a:rPr lang="en-US" sz="2000" dirty="0" smtClean="0">
                <a:latin typeface="Times New Roman" pitchFamily="18" charset="0"/>
                <a:ea typeface="Calibri" pitchFamily="34" charset="0"/>
                <a:cs typeface="Times New Roman" pitchFamily="18" charset="0"/>
              </a:rPr>
              <a:t>    </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domestic goat is a subspecies of goat domesticated from the wild goat of southwest Asia and Eastern Europe. (1)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Goat is members of family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Brovidae</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and is closely related to the sheep as both are in the goat antelope subfamily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caprinae</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(2)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According to FAO (2007) more than 850 million goats exist in world with more than 95% found in developing countries. (2)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Goat is one of oldest domesticated species and has been used for milk, meat, hair and skin over much of world. (3)</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respiratory system includes conducting portion, consisting of the (nasal cavity,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nasopharynx</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larynx, trachea, bronchi) while the respiratory portion where gas exchange takes place consisting of respiratory bronchioles, alveolar duct and alveoli, a major function of conducting portion is to condition the air before it enters the lungs, inspired air is cleansed, moistened and warmed (1 and 5)</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713163" algn="l"/>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1"/>
          <p:cNvSpPr>
            <a:spLocks noChangeArrowheads="1"/>
          </p:cNvSpPr>
          <p:nvPr/>
        </p:nvSpPr>
        <p:spPr bwMode="auto">
          <a:xfrm>
            <a:off x="467544" y="764704"/>
            <a:ext cx="835292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trachea is flexible organ that extend from the base of the larynx to the point at which bifurcates into the primary bronchi that enter the lung. (4)</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Respiratory system performs vital functions in the body. Besides being responsible for conduction and exchange of gases, the respiratory organs also play important functions like phonation, olfaction, body temperature regulation, production and removal of many substances like histamine. (6)</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3713163" algn="l"/>
              </a:tabLst>
            </a:pPr>
            <a:r>
              <a:rPr lang="en-US" sz="2000" dirty="0" smtClean="0">
                <a:latin typeface="Times New Roman" pitchFamily="18" charset="0"/>
                <a:ea typeface="Calibri" pitchFamily="34" charset="0"/>
                <a:cs typeface="Times New Roman" pitchFamily="18" charset="0"/>
              </a:rPr>
              <a:t>    </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respiration from which this systems name is derived consists of four events or steps are ventilation, external respiration, gas transport, and internal respiration. (7)</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3713163" algn="l"/>
              </a:tabLst>
            </a:pPr>
            <a:r>
              <a:rPr lang="en-US" sz="2000" dirty="0" smtClean="0">
                <a:latin typeface="Times New Roman" pitchFamily="18" charset="0"/>
                <a:ea typeface="Calibri" pitchFamily="34" charset="0"/>
                <a:cs typeface="Times New Roman" pitchFamily="18" charset="0"/>
              </a:rPr>
              <a:t>     </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It is well know that the anatomy of bronchial tree architecture plays a vital role in various physiological and pathological conditions of the respiratory system including chronic asthma,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bronchiectasis</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abscess and emphysema. (8).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p:txBody>
      </p:sp>
      <p:sp>
        <p:nvSpPr>
          <p:cNvPr id="51202" name="Rectangle 2"/>
          <p:cNvSpPr>
            <a:spLocks noChangeArrowheads="1"/>
          </p:cNvSpPr>
          <p:nvPr/>
        </p:nvSpPr>
        <p:spPr bwMode="auto">
          <a:xfrm>
            <a:off x="1215160" y="376590"/>
            <a:ext cx="7216719"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b="1" i="0" u="sng"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Chapter one                                                                               Introduction</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
        <p:nvSpPr>
          <p:cNvPr id="51203" name="Rectangle 3"/>
          <p:cNvSpPr>
            <a:spLocks noChangeArrowheads="1"/>
          </p:cNvSpPr>
          <p:nvPr/>
        </p:nvSpPr>
        <p:spPr bwMode="auto">
          <a:xfrm>
            <a:off x="467544" y="4797152"/>
            <a:ext cx="7740352" cy="169277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tab pos="3713163" algn="l"/>
              </a:tabLst>
            </a:pPr>
            <a:r>
              <a:rPr kumimoji="0" lang="en-US" sz="24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1.2   Aim of this study:</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 To investigate the anatomy of lower respiratory system (trachea, bronchi, and lung) and the aim of cast technique to showing the branching of bronchial tree and lung.</a:t>
            </a:r>
          </a:p>
          <a:p>
            <a:pPr marL="0" marR="0" lvl="0" indent="0" algn="l" defTabSz="914400" rtl="0" eaLnBrk="0" fontAlgn="base" latinLnBrk="0" hangingPunct="0">
              <a:lnSpc>
                <a:spcPct val="100000"/>
              </a:lnSpc>
              <a:spcBef>
                <a:spcPct val="0"/>
              </a:spcBef>
              <a:spcAft>
                <a:spcPct val="0"/>
              </a:spcAft>
              <a:buClrTx/>
              <a:buSzTx/>
              <a:buFontTx/>
              <a:buNone/>
              <a:tabLst>
                <a:tab pos="3713163" algn="l"/>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2. To study histological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feathures</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of trachea and lungs</a:t>
            </a:r>
            <a:r>
              <a:rPr kumimoji="0" lang="en-US" sz="20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ChangeArrowheads="1"/>
          </p:cNvSpPr>
          <p:nvPr/>
        </p:nvSpPr>
        <p:spPr bwMode="auto">
          <a:xfrm>
            <a:off x="251520" y="591653"/>
            <a:ext cx="8568952" cy="58169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tab pos="4848225" algn="l"/>
                <a:tab pos="6030913" algn="r"/>
              </a:tabLst>
            </a:pPr>
            <a:r>
              <a:rPr kumimoji="0" lang="en-US" b="1" i="0" u="sng"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Chapter tow                                                                                  Literature review	</a:t>
            </a:r>
            <a:r>
              <a:rPr kumimoji="0" lang="en-US" sz="1400" b="1" i="0" u="sng"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848225" algn="l"/>
                <a:tab pos="6030913" algn="r"/>
              </a:tabLst>
            </a:pPr>
            <a:r>
              <a:rPr kumimoji="0" lang="en-US" sz="24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2.1 Anatomical review</a:t>
            </a:r>
            <a:r>
              <a:rPr kumimoji="0" lang="en-US" sz="16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848225" algn="l"/>
                <a:tab pos="6030913" algn="r"/>
              </a:tabLst>
            </a:pPr>
            <a:r>
              <a:rPr kumimoji="0" lang="en-US" sz="24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2, 1.1 Trachea:</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848225" algn="l"/>
                <a:tab pos="6030913" algn="r"/>
              </a:tabLst>
            </a:pP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Trachea forms the part of the conducting system which transports air from external environment to lungs; the trachea extends from cricoids cartilage of larynx to its bifurcation where they divided into right and left bronchi (2). </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848225" algn="l"/>
                <a:tab pos="6030913" algn="r"/>
              </a:tabLst>
            </a:pP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Trachea is flexible cartilaginous and membranous tube which extends from larynx down the neck through cranial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mediastinal</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cavity to the middle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mediastinum</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(1). </a:t>
            </a: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848225" algn="l"/>
                <a:tab pos="6030913" algn="r"/>
              </a:tabLst>
            </a:pPr>
            <a:r>
              <a:rPr kumimoji="0" lang="en-US" b="1"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They were structurally composed of the series of cartilaginous rings that were incomplete dorsally but bridged by tracheal muscles at ends of tracheal cartilage (2).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848225" algn="l"/>
                <a:tab pos="6030913"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mean length of trachea of goat from the first to the last ring was 25.7_+7.11 mm and number of tracheal rings varied from 35 to 57 with a mean value of 49.33_+2.78 (2).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848225" algn="l"/>
                <a:tab pos="6030913"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There is differences in length of trachea between species and in same animal, the tracheal length is about (65 cm) in ox and cow, and about (25 cm) in sheep and goat (4).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848225" algn="l"/>
                <a:tab pos="6030913"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trachea of red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sokoto</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goat was a (U) shaped cartilaginous and   membranous tube that extended caudally from larynx, at level of (2</a:t>
            </a:r>
            <a:r>
              <a:rPr kumimoji="0" lang="en-US"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nd</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cervical vertebra to level of (3</a:t>
            </a:r>
            <a:r>
              <a:rPr kumimoji="0" lang="en-US"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rd</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thoracic vertebra Where it gave off a tracheal bronchus to cranial lobe and continued to level of (5</a:t>
            </a:r>
            <a:r>
              <a:rPr kumimoji="0" lang="en-US"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th</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thoracic vertebra where it bifurcated into left and right principal bronchi, just dorsal to base of heart (3).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Low" defTabSz="914400" rtl="0" eaLnBrk="0" fontAlgn="base" latinLnBrk="0" hangingPunct="0">
              <a:lnSpc>
                <a:spcPct val="100000"/>
              </a:lnSpc>
              <a:spcBef>
                <a:spcPct val="0"/>
              </a:spcBef>
              <a:spcAft>
                <a:spcPct val="0"/>
              </a:spcAft>
              <a:buClrTx/>
              <a:buSzTx/>
              <a:buFontTx/>
              <a:buNone/>
              <a:tabLst>
                <a:tab pos="4848225" algn="l"/>
                <a:tab pos="6030913" algn="r"/>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tracheal ring has different shape in domestic animal species like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C_shape</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(5).   </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1"/>
          <p:cNvSpPr>
            <a:spLocks noChangeArrowheads="1"/>
          </p:cNvSpPr>
          <p:nvPr/>
        </p:nvSpPr>
        <p:spPr bwMode="auto">
          <a:xfrm>
            <a:off x="251520" y="1340768"/>
            <a:ext cx="7812360" cy="160043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The trachea of the gray short tailed opossum consists of 25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C_shaped</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tracheal cartilages, while the North American opossum consist of 28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C_shaped</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tracheal cartilages (12).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trachea of goat was composed of 48_60 cartilaginous rings (5</a:t>
            </a:r>
            <a:r>
              <a:rPr kumimoji="0" lang="en-US"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4" name="Rectangle 2"/>
          <p:cNvSpPr>
            <a:spLocks noChangeArrowheads="1"/>
          </p:cNvSpPr>
          <p:nvPr/>
        </p:nvSpPr>
        <p:spPr bwMode="auto">
          <a:xfrm>
            <a:off x="0" y="3140968"/>
            <a:ext cx="7740352" cy="190821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macroscopic studies of lower respiratory system of red </a:t>
            </a:r>
            <a:r>
              <a:rPr kumimoji="0" lang="en-US" sz="2000"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sokoto</a:t>
            </a: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goat showed that about 50 to 55 cartilaginous rings with average of 53_+0.6 ring (3).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tracheal cartilage number in Ox (48_60), in Dog (42_46), in Cat (38_43), in Sheep (48_60) and in Goat (48_60) recorded in the (5). </a:t>
            </a:r>
            <a:endParaRPr kumimoji="0" lang="en-US" sz="20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9155" name="Rectangle 3"/>
          <p:cNvSpPr>
            <a:spLocks noChangeArrowheads="1"/>
          </p:cNvSpPr>
          <p:nvPr/>
        </p:nvSpPr>
        <p:spPr bwMode="auto">
          <a:xfrm>
            <a:off x="179512" y="592614"/>
            <a:ext cx="8964488" cy="36933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Low" defTabSz="914400" rtl="0" eaLnBrk="1" fontAlgn="base" latinLnBrk="0" hangingPunct="1">
              <a:lnSpc>
                <a:spcPct val="100000"/>
              </a:lnSpc>
              <a:spcBef>
                <a:spcPct val="0"/>
              </a:spcBef>
              <a:spcAft>
                <a:spcPct val="0"/>
              </a:spcAft>
              <a:buClrTx/>
              <a:buSzTx/>
              <a:buFontTx/>
              <a:buNone/>
              <a:tabLst/>
            </a:pPr>
            <a:r>
              <a:rPr kumimoji="0" lang="en-US" b="1" i="0" u="sng"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Chapter two                                                                                  Literature review</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ChangeArrowheads="1"/>
          </p:cNvSpPr>
          <p:nvPr/>
        </p:nvSpPr>
        <p:spPr bwMode="auto">
          <a:xfrm>
            <a:off x="323528" y="617493"/>
            <a:ext cx="8208912" cy="572464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rgbClr val="1F497D"/>
                </a:solidFill>
                <a:effectLst/>
                <a:latin typeface="Times New Roman" pitchFamily="18" charset="0"/>
                <a:ea typeface="Calibri" pitchFamily="34" charset="0"/>
                <a:cs typeface="Times New Roman" pitchFamily="18" charset="0"/>
              </a:rPr>
              <a:t>2.1.2. Bronchi</a:t>
            </a:r>
            <a:r>
              <a:rPr kumimoji="0" lang="en-US" sz="2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a:t>
            </a:r>
            <a:endParaRPr kumimoji="0" lang="en-US"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bronchi consisted of cartilaginous rings held to each other by connective tissue. The trachea gave off a tracheal bronchus at the level of (3</a:t>
            </a:r>
            <a:r>
              <a:rPr kumimoji="0" lang="en-US"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rd</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thoracic vertebra, before it continued caudally to level of (5</a:t>
            </a:r>
            <a:r>
              <a:rPr kumimoji="0" lang="en-US" b="0" i="0" u="none" strike="noStrike" cap="none" normalizeH="0" baseline="30000" dirty="0" smtClean="0">
                <a:ln>
                  <a:noFill/>
                </a:ln>
                <a:solidFill>
                  <a:schemeClr val="tx1"/>
                </a:solidFill>
                <a:effectLst/>
                <a:latin typeface="Times New Roman" pitchFamily="18" charset="0"/>
                <a:ea typeface="Calibri" pitchFamily="34" charset="0"/>
                <a:cs typeface="Times New Roman" pitchFamily="18" charset="0"/>
              </a:rPr>
              <a:t>th</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thoracic vertebra where it gave off 2 primary bronchi (3).</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bronchial tree begins with bifurcation of tracheal by formation of right and left principal bronchi (5). </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ruminant lung has an additional tracheal apical bronchus before the level of tracheal bifurcation (8).</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Each principal bronchus divided into lobar bronchi which supply various lobes of lungs and are named according to lobe supplied, within the lobe, lobar bronchi divided into the segmental bronchi (5).</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primary bronchi gave off branches that invaded the remaining lobes (3).</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The </a:t>
            </a:r>
            <a:r>
              <a:rPr kumimoji="0" lang="en-US" b="0" i="0" u="none" strike="noStrike" cap="none" normalizeH="0" baseline="0" dirty="0" err="1" smtClean="0">
                <a:ln>
                  <a:noFill/>
                </a:ln>
                <a:solidFill>
                  <a:schemeClr val="tx1"/>
                </a:solidFill>
                <a:effectLst/>
                <a:latin typeface="Times New Roman" pitchFamily="18" charset="0"/>
                <a:ea typeface="Calibri" pitchFamily="34" charset="0"/>
                <a:cs typeface="Times New Roman" pitchFamily="18" charset="0"/>
              </a:rPr>
              <a:t>bronchovascular</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 tree has been observed in various animals' example dog, ox, cat and goat (13).</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The additional bronchus on the right side again divides in to two bronchi secondary bronchi and </a:t>
            </a:r>
            <a:r>
              <a:rPr kumimoji="0" lang="en-US" b="0" i="0" u="none" strike="noStrike" cap="none" normalizeH="0" baseline="0" dirty="0" err="1" smtClean="0">
                <a:ln>
                  <a:noFill/>
                </a:ln>
                <a:solidFill>
                  <a:srgbClr val="000000"/>
                </a:solidFill>
                <a:effectLst/>
                <a:latin typeface="Times New Roman" pitchFamily="18" charset="0"/>
                <a:ea typeface="Calibri" pitchFamily="34" charset="0"/>
                <a:cs typeface="Times New Roman" pitchFamily="18" charset="0"/>
              </a:rPr>
              <a:t>broncho</a:t>
            </a: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 pulmonary segment of additional lobe, two principles bronchi are seen on each side, Right main bronchus is wider, shorter and more vertical than left. (</a:t>
            </a:r>
            <a:r>
              <a:rPr kumimoji="0" lang="en-US"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18</a:t>
            </a:r>
            <a:r>
              <a:rPr kumimoji="0" lang="en-US" b="0" i="0" u="none" strike="noStrike" cap="none" normalizeH="0" baseline="0" dirty="0" smtClean="0">
                <a:ln>
                  <a:noFill/>
                </a:ln>
                <a:solidFill>
                  <a:srgbClr val="000000"/>
                </a:solidFill>
                <a:effectLst/>
                <a:latin typeface="Times New Roman" pitchFamily="18" charset="0"/>
                <a:ea typeface="Calibri" pitchFamily="34" charset="0"/>
                <a:cs typeface="Times New Roman" pitchFamily="18" charset="0"/>
              </a:rPr>
              <a:t>)</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160</TotalTime>
  <Words>4258</Words>
  <Application>Microsoft Office PowerPoint</Application>
  <PresentationFormat>On-screen Show (4:3)</PresentationFormat>
  <Paragraphs>236</Paragraphs>
  <Slides>39</Slides>
  <Notes>1</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Flow</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Hanoo</dc:creator>
  <cp:lastModifiedBy>Hanoo</cp:lastModifiedBy>
  <cp:revision>22</cp:revision>
  <dcterms:created xsi:type="dcterms:W3CDTF">2017-05-26T18:16:11Z</dcterms:created>
  <dcterms:modified xsi:type="dcterms:W3CDTF">2017-06-17T20:11:48Z</dcterms:modified>
</cp:coreProperties>
</file>